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Завод переработки алюминия</a:t>
            </a:r>
          </a:p>
          <a:p>
            <a:r>
              <a:t>Показаны инженерные разделы; архитектура и конструкции комплекса в этот кейс не входят.</a:t>
            </a:r>
          </a:p>
          <a:p/>
          <a:p>
            <a:r>
              <a:t>PDF-примеры:</a:t>
            </a:r>
          </a:p>
          <a:p>
            <a:r>
              <a:t>01 Завод переработки алюминия/Примеры/01 Схема наружных сетей.pdf</a:t>
            </a:r>
          </a:p>
          <a:p>
            <a:r>
              <a:t>01 Завод переработки алюминия/Примеры/02 Насосная станция.pdf</a:t>
            </a:r>
          </a:p>
          <a:p>
            <a:r>
              <a:t>01 Завод переработки алюминия/Примеры/03 Водный баланс.pdf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МФЦ комплекса «Мамисон»</a:t>
            </a:r>
          </a:p>
          <a:p>
            <a:r>
              <a:t>Представлен раздел КМ: монтажные схемы, конструктивные узлы и спецификации многофункционального центра.</a:t>
            </a:r>
          </a:p>
          <a:p/>
          <a:p>
            <a:r>
              <a:t>PDF-примеры:</a:t>
            </a:r>
          </a:p>
          <a:p>
            <a:r>
              <a:t>02 МФЦ комплекса «Мамисон»/Примеры/01 Стойки крыши.pdf</a:t>
            </a:r>
          </a:p>
          <a:p>
            <a:r>
              <a:t>02 МФЦ комплекса «Мамисон»/Примеры/02 Разрез каркаса по оси 8.pdf</a:t>
            </a:r>
          </a:p>
          <a:p>
            <a:r>
              <a:t>02 МФЦ комплекса «Мамисон»/Примеры/03 Металлические входные группы.pdf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КВД Невского района</a:t>
            </a:r>
          </a:p>
          <a:p>
            <a:r>
              <a:t>Показана вентиляционная проработка медицинского объекта; смежные проектные разделы используются как контекст.</a:t>
            </a:r>
          </a:p>
          <a:p/>
          <a:p>
            <a:r>
              <a:t>PDF-примеры:</a:t>
            </a:r>
          </a:p>
          <a:p>
            <a:r>
              <a:t>03 КВД Невского района/Примеры/01 Аксонометрия П1В1.pdf</a:t>
            </a:r>
          </a:p>
          <a:p>
            <a:r>
              <a:t>03 КВД Невского района/Примеры/02 Разрезы систем вентиляции.pdf</a:t>
            </a:r>
          </a:p>
          <a:p>
            <a:r>
              <a:t>03 КВД Невского района/Примеры/03 Спецификация вентиляции.pdf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КРТ в Ханты-Мансийске</a:t>
            </a:r>
          </a:p>
          <a:p>
            <a:r>
              <a:t>В кейсе представлена концепция; рабочая документация зданий не заявляется.</a:t>
            </a:r>
          </a:p>
          <a:p/>
          <a:p>
            <a:r>
              <a:t>PDF-примеры:</a:t>
            </a:r>
          </a:p>
          <a:p>
            <a:r>
              <a:t>04 КРТ в Ханты-Мансийске/Примеры/01 Генеральный план концепции.pdf</a:t>
            </a:r>
          </a:p>
          <a:p>
            <a:r>
              <a:t>04 КРТ в Ханты-Мансийске/Примеры/02 Очередность реализации.pdf</a:t>
            </a:r>
          </a:p>
          <a:p>
            <a:r>
              <a:t>04 КРТ в Ханты-Мансийске/Примеры/03 Перспективный вид.pdf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Офис ДМ40411</a:t>
            </a:r>
          </a:p>
          <a:p>
            <a:r>
              <a:t>Архитектурный комплект офиса: перепланировка, отделка, узлы и ведомости.</a:t>
            </a:r>
          </a:p>
          <a:p/>
          <a:p>
            <a:r>
              <a:t>PDF-примеры:</a:t>
            </a:r>
          </a:p>
          <a:p>
            <a:r>
              <a:t>05 Офис ДМ40411/Примеры/01 План после перепланировки.pdf</a:t>
            </a:r>
          </a:p>
          <a:p>
            <a:r>
              <a:t>05 Офис ДМ40411/Примеры/02 Узлы перегородок и пола.pdf</a:t>
            </a:r>
          </a:p>
          <a:p>
            <a:r>
              <a:t>05 Офис ДМ40411/Примеры/03 Ведомости отделки.pdf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Жилой дом ПВ31</a:t>
            </a:r>
          </a:p>
          <a:p>
            <a:r>
              <a:t>Представлены эскизный альбом и пояснительная записка с планами, архитектурными видами и разрезами.</a:t>
            </a:r>
          </a:p>
          <a:p/>
          <a:p>
            <a:r>
              <a:t>PDF-примеры:</a:t>
            </a:r>
          </a:p>
          <a:p>
            <a:r>
              <a:t>06 Жилой дом ПВ31/Примеры/01 План первого этажа.pdf</a:t>
            </a:r>
          </a:p>
          <a:p>
            <a:r>
              <a:t>06 Жилой дом ПВ31/Примеры/02 Продольный разрез.pdf</a:t>
            </a:r>
          </a:p>
          <a:p>
            <a:r>
              <a:t>06 Жилой дом ПВ31/Примеры/03 Визуализация дома.pdf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Переход МЦД-1</a:t>
            </a:r>
          </a:p>
          <a:p>
            <a:r>
              <a:t>Организационно-технологический пакет для подготовки и производства монтажных работ.</a:t>
            </a:r>
          </a:p>
          <a:p/>
          <a:p>
            <a:r>
              <a:t>PDF-примеры:</a:t>
            </a:r>
          </a:p>
          <a:p>
            <a:r>
              <a:t>07 Переход МЦД-1/Примеры/01 Строповка пролётного строения.pdf</a:t>
            </a:r>
          </a:p>
          <a:p>
            <a:r>
              <a:t>07 Переход МЦД-1/Примеры/02 Сборка и демонтаж крана.pdf</a:t>
            </a:r>
          </a:p>
          <a:p>
            <a:r>
              <a:t>07 Переход МЦД-1/Примеры/03 Работы в технологическое окно.pdf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Узлы учёта кислорода ТВСЗ</a:t>
            </a:r>
          </a:p>
          <a:p>
            <a:r>
              <a:t>Показаны конкретные трубопроводные участки; другие системы предприятия в кейс не включены.</a:t>
            </a:r>
          </a:p>
          <a:p/>
          <a:p>
            <a:r>
              <a:t>PDF-примеры:</a:t>
            </a:r>
          </a:p>
          <a:p>
            <a:r>
              <a:t>08 Узлы учёта кислорода ТВСЗ/Примеры/01 Полный узел учёта кислорода.pdf</a:t>
            </a:r>
          </a:p>
          <a:p>
            <a:r>
              <a:t>08 Узлы учёта кислорода ТВСЗ/Примеры/02 Корпус 148 —  монтажный лист.pdf</a:t>
            </a:r>
          </a:p>
          <a:p>
            <a:r>
              <a:t>08 Узлы учёта кислорода ТВСЗ/Примеры/03 Ресурсная смета узла.pdf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Распределительный пункт 6 кВ</a:t>
            </a:r>
          </a:p>
          <a:p>
            <a:r>
              <a:t>Токи КЗ и селективность, не рассчитанные в исходных данных, не заявляются выполненными.</a:t>
            </a:r>
          </a:p>
          <a:p/>
          <a:p>
            <a:r>
              <a:t>PDF-примеры:</a:t>
            </a:r>
          </a:p>
          <a:p>
            <a:r>
              <a:t>09 Распределительный пункт 6 кВ/Примеры/01 Схема электроснабжения 6 кВ.pdf</a:t>
            </a:r>
          </a:p>
          <a:p>
            <a:r>
              <a:t>09 Распределительный пункт 6 кВ/Примеры/02 Расчётные точки короткого замыкания.pdf</a:t>
            </a:r>
          </a:p>
          <a:p>
            <a:r>
              <a:t>09 Распределительный пункт 6 кВ/Примеры/03 Расчёт электрических нагрузок.pdf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Фундаменты дома с бассейном</a:t>
            </a:r>
          </a:p>
          <a:p>
            <a:r>
              <a:t>В кейсе представлен расчёт основания; изыскания и архитектура используются как исходные материалы.</a:t>
            </a:r>
          </a:p>
          <a:p/>
          <a:p>
            <a:r>
              <a:t>PDF-примеры:</a:t>
            </a:r>
          </a:p>
          <a:p>
            <a:r>
              <a:t>10 Фундаменты дома с бассейном/Примеры/01 Расчётная схема фундаментов.pdf</a:t>
            </a:r>
          </a:p>
          <a:p>
            <a:r>
              <a:t>10 Фундаменты дома с бассейном/Примеры/02 Грунты и сбор нагрузок.pdf</a:t>
            </a:r>
          </a:p>
          <a:p>
            <a:r>
              <a:t>10 Фундаменты дома с бассейном/Примеры/03 Результаты и границы проверки.pdf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«Дмитровский I»: полы U1/U2</a:t>
            </a:r>
          </a:p>
          <a:p>
            <a:r>
              <a:t>Графическая часть показывает полы U1/U2; сметный пример также содержит другие блоки комплекса и КПП.</a:t>
            </a:r>
          </a:p>
          <a:p/>
          <a:p>
            <a:r>
              <a:t>PDF-примеры:</a:t>
            </a:r>
          </a:p>
          <a:p>
            <a:r>
              <a:t>11 «Дмитровский I» —  полы U1 — U2/Примеры/01 Плита основания пола.pdf</a:t>
            </a:r>
          </a:p>
          <a:p>
            <a:r>
              <a:t>11 «Дмитровский I» —  полы U1 — U2/Примеры/02 Швы и узлы пола.pdf</a:t>
            </a:r>
          </a:p>
          <a:p>
            <a:r>
              <a:t>11 «Дмитровский I» —  полы U1 — U2/Примеры/03 Коммерческая смета полов комплекса.pdf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Дом в Филимонковском</a:t>
            </a:r>
          </a:p>
          <a:p>
            <a:r>
              <a:t>Ведомость сверки сохраняет расхождения между источниками; неподтверждённые объёмы не подменяются.</a:t>
            </a:r>
          </a:p>
          <a:p/>
          <a:p>
            <a:r>
              <a:t>PDF-примеры:</a:t>
            </a:r>
          </a:p>
          <a:p>
            <a:r>
              <a:t>12 Дом в Филимонковском/Примеры/01 Маркировочный план.pdf</a:t>
            </a:r>
          </a:p>
          <a:p>
            <a:r>
              <a:t>12 Дом в Филимонковском/Примеры/02 Сверка объёмов стен.pdf</a:t>
            </a:r>
          </a:p>
          <a:p>
            <a:r>
              <a:t>12 Дом в Филимонковском/Примеры/03 Смета прямых затрат.pdf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Стропильная система в Агалатово</a:t>
            </a:r>
          </a:p>
          <a:p>
            <a:r>
              <a:t>Принятые исходные допущения и условия опирания сохраняются в расчётных документах.</a:t>
            </a:r>
          </a:p>
          <a:p/>
          <a:p>
            <a:r>
              <a:t>PDF-примеры:</a:t>
            </a:r>
          </a:p>
          <a:p>
            <a:r>
              <a:t>13 Стропильная система в Агалатово/Примеры/01 Стропильная система.pdf</a:t>
            </a:r>
          </a:p>
          <a:p>
            <a:r>
              <a:t>13 Стропильная система в Агалатово/Примеры/02 Опирание на мауэрлат.pdf</a:t>
            </a:r>
          </a:p>
          <a:p>
            <a:r>
              <a:t>13 Стропильная система в Агалатово/Примеры/03 Ведомость элементов.pdf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Спальные корпуса «Барвихи»</a:t>
            </a:r>
          </a:p>
          <a:p>
            <a:r>
              <a:t>Ведомости и смета на восемь корпусов; архитектурные и конструктивные исходные данные использованы как основание.</a:t>
            </a:r>
          </a:p>
          <a:p/>
          <a:p>
            <a:r>
              <a:t>PDF-примеры:</a:t>
            </a:r>
          </a:p>
          <a:p>
            <a:r>
              <a:t>14 Спальные корпуса «Барвихи»/Примеры/01 Ведомость объёмов работ.pdf</a:t>
            </a:r>
          </a:p>
          <a:p>
            <a:r>
              <a:t>14 Спальные корпуса «Барвихи»/Примеры/02 Ведомость материалов.pdf</a:t>
            </a:r>
          </a:p>
          <a:p>
            <a:r>
              <a:t>14 Спальные корпуса «Барвихи»/Примеры/03 Коммерческая смета.pdf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Ремонт Посольства Ливии</a:t>
            </a:r>
          </a:p>
          <a:p>
            <a:r>
              <a:t>Представлен первый сметный этап с детализацией по 94 помещениям.</a:t>
            </a:r>
          </a:p>
          <a:p/>
          <a:p>
            <a:r>
              <a:t>PDF-примеры:</a:t>
            </a:r>
          </a:p>
          <a:p>
            <a:r>
              <a:t>15 Ремонт Посольства Ливии/Примеры/01 Локальная смета —  свод и позиции.pdf</a:t>
            </a:r>
          </a:p>
          <a:p>
            <a:r>
              <a:t>15 Ремонт Посольства Ливии/Примеры/02 Сводный выпуск этапа1.pdf</a:t>
            </a:r>
          </a:p>
          <a:p>
            <a:r>
              <a:t>15 Ремонт Посольства Ливии/Примеры/03 Подбор сметных позиций.pdf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«Рука с шаром»</a:t>
            </a:r>
          </a:p>
          <a:p>
            <a:r>
              <a:t>Показаны металлический каркас, расчёт подвеса и восемь избранных узлов крепления.</a:t>
            </a:r>
          </a:p>
          <a:p/>
          <a:p>
            <a:r>
              <a:t>PDF-примеры:</a:t>
            </a:r>
          </a:p>
          <a:p>
            <a:r>
              <a:t>16 «Рука с шаром»/Примеры/01 Расчёт подвеса.pdf</a:t>
            </a:r>
          </a:p>
          <a:p>
            <a:r>
              <a:t>16 «Рука с шаром»/Примеры/02 Узел У3 —  чертёж и фото.pdf</a:t>
            </a:r>
          </a:p>
          <a:p>
            <a:r>
              <a:t>16 «Рука с шаром»/Примеры/03 Спецификация металлоконструкций.pdf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Навес для бункера</a:t>
            </a:r>
          </a:p>
          <a:p>
            <a:r>
              <a:t>ППР охватывает подготовку площадки, монтаж навеса и организацию работ.</a:t>
            </a:r>
          </a:p>
          <a:p/>
          <a:p>
            <a:r>
              <a:t>PDF-примеры:</a:t>
            </a:r>
          </a:p>
          <a:p>
            <a:r>
              <a:t>17 Навес для бункера/Примеры/01 Технология монтажа каркаса.pdf</a:t>
            </a:r>
          </a:p>
          <a:p>
            <a:r>
              <a:t>17 Навес для бункера/Примеры/02 Разрезы и схемы рам.pdf</a:t>
            </a:r>
          </a:p>
          <a:p>
            <a:r>
              <a:t>17 Навес для бункера/Примеры/03 Деталировка стоек.pdf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Частный жилой дом</a:t>
            </a:r>
          </a:p>
          <a:p>
            <a:r>
              <a:t>АР/КР представлены первым томом; отопление, водоснабжение и канализация — отдельным инженерным альбомом.</a:t>
            </a:r>
          </a:p>
          <a:p/>
          <a:p>
            <a:r>
              <a:t>PDF-примеры:</a:t>
            </a:r>
          </a:p>
          <a:p>
            <a:r>
              <a:t>18 Частный жилой дом/Примеры/01 Архитектурный план дома.pdf</a:t>
            </a:r>
          </a:p>
          <a:p>
            <a:r>
              <a:t>18 Частный жилой дом/Примеры/02 Стропильная схема.pdf</a:t>
            </a:r>
          </a:p>
          <a:p>
            <a:r>
              <a:t>18 Частный жилой дом/Примеры/03 Тепловой узел.pdf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Балки перекрытия: сталь и ЛСТК</a:t>
            </a:r>
          </a:p>
          <a:p>
            <a:r>
              <a:t>В составе — сравнительные расчёты, подробные проверки и схема опирания ЛСТК.</a:t>
            </a:r>
          </a:p>
          <a:p/>
          <a:p>
            <a:r>
              <a:t>PDF-примеры:</a:t>
            </a:r>
          </a:p>
          <a:p>
            <a:r>
              <a:t>19 Балки перекрытия —  сталь и ЛСТК/Примеры/01 Схема и расчёт двутавра.pdf</a:t>
            </a:r>
          </a:p>
          <a:p>
            <a:r>
              <a:t>19 Балки перекрытия —  сталь и ЛСТК/Примеры/02 Варианты ЛСТК и опирание.pdf</a:t>
            </a:r>
          </a:p>
          <a:p>
            <a:r>
              <a:t>19 Балки перекрытия —  сталь и ЛСТК/Примеры/03 Контрольная проверка расчёта.pdf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6.xml"/><Relationship Id="rId5" Type="http://schemas.openxmlformats.org/officeDocument/2006/relationships/slide" Target="slide7.xml"/><Relationship Id="rId6" Type="http://schemas.openxmlformats.org/officeDocument/2006/relationships/slide" Target="slide8.xml"/><Relationship Id="rId7" Type="http://schemas.openxmlformats.org/officeDocument/2006/relationships/slide" Target="slide9.xml"/><Relationship Id="rId8" Type="http://schemas.openxmlformats.org/officeDocument/2006/relationships/slide" Target="slide10.xml"/><Relationship Id="rId9" Type="http://schemas.openxmlformats.org/officeDocument/2006/relationships/slide" Target="slide11.xml"/><Relationship Id="rId10" Type="http://schemas.openxmlformats.org/officeDocument/2006/relationships/slide" Target="slide12.xml"/><Relationship Id="rId11" Type="http://schemas.openxmlformats.org/officeDocument/2006/relationships/slide" Target="slide13.xml"/><Relationship Id="rId12" Type="http://schemas.openxmlformats.org/officeDocument/2006/relationships/slide" Target="slide14.xml"/><Relationship Id="rId13" Type="http://schemas.openxmlformats.org/officeDocument/2006/relationships/slide" Target="slide15.xml"/><Relationship Id="rId14" Type="http://schemas.openxmlformats.org/officeDocument/2006/relationships/slide" Target="slide16.xml"/><Relationship Id="rId15" Type="http://schemas.openxmlformats.org/officeDocument/2006/relationships/slide" Target="slide17.xml"/><Relationship Id="rId16" Type="http://schemas.openxmlformats.org/officeDocument/2006/relationships/slide" Target="slide18.xml"/><Relationship Id="rId17" Type="http://schemas.openxmlformats.org/officeDocument/2006/relationships/slide" Target="slide19.xml"/><Relationship Id="rId18" Type="http://schemas.openxmlformats.org/officeDocument/2006/relationships/slide" Target="slide20.xml"/><Relationship Id="rId19" Type="http://schemas.openxmlformats.org/officeDocument/2006/relationships/slide" Target="slide21.xml"/><Relationship Id="rId20" Type="http://schemas.openxmlformats.org/officeDocument/2006/relationships/slide" Target="slide22.xml"/></Relationships>
</file>

<file path=ppt/slides/_rels/slide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.jpg" /><ns0:Relationship Id="rId3" Type="http://schemas.openxmlformats.org/officeDocument/2006/relationships/hyperlink" Target="https://78c.ru/%D0%9F%D1%80%D0%BE%D0%B5%D0%BA%D1%82%D0%BD%D0%BE%D0%B5%20%D0%BF%D0%BE%D1%80%D1%82%D1%84%D0%BE%D0%BB%D0%B8%D0%BE/01%20%D0%97%D0%B0%D0%B2%D0%BE%D0%B4%20%D0%BF%D0%B5%D1%80%D0%B5%D1%80%D0%B0%D0%B1%D0%BE%D1%82%D0%BA%D0%B8%20%D0%B0%D0%BB%D1%8E%D0%BC%D0%B8%D0%BD%D0%B8%D1%8F/%D0%9F%D1%80%D0%B8%D0%BC%D0%B5%D1%80%D1%8B/01%20%D0%A1%D1%85%D0%B5%D0%BC%D0%B0%20%D0%BD%D0%B0%D1%80%D1%83%D0%B6%D0%BD%D1%8B%D1%85%20%D1%81%D0%B5%D1%82%D0%B5%D0%B9.pdf" TargetMode="External" /><ns0:Relationship Id="rId4" Type="http://schemas.openxmlformats.org/officeDocument/2006/relationships/image" Target="../media/image2.jpg" /><ns0:Relationship Id="rId5" Type="http://schemas.openxmlformats.org/officeDocument/2006/relationships/hyperlink" Target="https://78c.ru/%D0%9F%D1%80%D0%BE%D0%B5%D0%BA%D1%82%D0%BD%D0%BE%D0%B5%20%D0%BF%D0%BE%D1%80%D1%82%D1%84%D0%BE%D0%BB%D0%B8%D0%BE/01%20%D0%97%D0%B0%D0%B2%D0%BE%D0%B4%20%D0%BF%D0%B5%D1%80%D0%B5%D1%80%D0%B0%D0%B1%D0%BE%D1%82%D0%BA%D0%B8%20%D0%B0%D0%BB%D1%8E%D0%BC%D0%B8%D0%BD%D0%B8%D1%8F/%D0%9F%D1%80%D0%B8%D0%BC%D0%B5%D1%80%D1%8B/02%20%D0%9D%D0%B0%D1%81%D0%BE%D1%81%D0%BD%D0%B0%D1%8F%20%D1%81%D1%82%D0%B0%D0%BD%D1%86%D0%B8%D1%8F.pdf" TargetMode="External" /><ns0:Relationship Id="rId6" Type="http://schemas.openxmlformats.org/officeDocument/2006/relationships/image" Target="../media/image3.jpg" /><ns0:Relationship Id="rId7" Type="http://schemas.openxmlformats.org/officeDocument/2006/relationships/hyperlink" Target="https://78c.ru/%D0%9F%D1%80%D0%BE%D0%B5%D0%BA%D1%82%D0%BD%D0%BE%D0%B5%20%D0%BF%D0%BE%D1%80%D1%82%D1%84%D0%BE%D0%BB%D0%B8%D0%BE/01%20%D0%97%D0%B0%D0%B2%D0%BE%D0%B4%20%D0%BF%D0%B5%D1%80%D0%B5%D1%80%D0%B0%D0%B1%D0%BE%D1%82%D0%BA%D0%B8%20%D0%B0%D0%BB%D1%8E%D0%BC%D0%B8%D0%BD%D0%B8%D1%8F/%D0%9F%D1%80%D0%B8%D0%BC%D0%B5%D1%80%D1%8B/03%20%D0%92%D0%BE%D0%B4%D0%BD%D1%8B%D0%B9%20%D0%B1%D0%B0%D0%BB%D0%B0%D0%BD%D1%81.pdf" TargetMode="External" /><ns0:Relationship Id="rId8" Type="http://schemas.openxmlformats.org/officeDocument/2006/relationships/notesSlide" Target="../notesSlides/notesSlide1.xml" /></ns0:Relationships>
</file>

<file path=ppt/slides/_rels/slide5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.jpg" /><ns0:Relationship Id="rId3" Type="http://schemas.openxmlformats.org/officeDocument/2006/relationships/hyperlink" Target="https://78c.ru/%D0%9F%D1%80%D0%BE%D0%B5%D0%BA%D1%82%D0%BD%D0%BE%D0%B5%20%D0%BF%D0%BE%D1%80%D1%82%D1%84%D0%BE%D0%BB%D0%B8%D0%BE/02%20%D0%9C%D0%A4%D0%A6%20%D0%BA%D0%BE%D0%BC%D0%BF%D0%BB%D0%B5%D0%BA%D1%81%D0%B0%20%C2%AB%D0%9C%D0%B0%D0%BC%D0%B8%D1%81%D0%BE%D0%BD%C2%BB/%D0%9F%D1%80%D0%B8%D0%BC%D0%B5%D1%80%D1%8B/01%20%D0%A1%D1%82%D0%BE%D0%B9%D0%BA%D0%B8%20%D0%BA%D1%80%D1%8B%D1%88%D0%B8.pdf" TargetMode="External" /><ns0:Relationship Id="rId4" Type="http://schemas.openxmlformats.org/officeDocument/2006/relationships/image" Target="../media/image5.jpg" /><ns0:Relationship Id="rId5" Type="http://schemas.openxmlformats.org/officeDocument/2006/relationships/hyperlink" Target="https://78c.ru/%D0%9F%D1%80%D0%BE%D0%B5%D0%BA%D1%82%D0%BD%D0%BE%D0%B5%20%D0%BF%D0%BE%D1%80%D1%82%D1%84%D0%BE%D0%BB%D0%B8%D0%BE/02%20%D0%9C%D0%A4%D0%A6%20%D0%BA%D0%BE%D0%BC%D0%BF%D0%BB%D0%B5%D0%BA%D1%81%D0%B0%20%C2%AB%D0%9C%D0%B0%D0%BC%D0%B8%D1%81%D0%BE%D0%BD%C2%BB/%D0%9F%D1%80%D0%B8%D0%BC%D0%B5%D1%80%D1%8B/02%20%D0%A0%D0%B0%D0%B7%D1%80%D0%B5%D0%B7%20%D0%BA%D0%B0%D1%80%D0%BA%D0%B0%D1%81%D0%B0%20%D0%BF%D0%BE%20%D0%BE%D1%81%D0%B8%208.pdf" TargetMode="External" /><ns0:Relationship Id="rId6" Type="http://schemas.openxmlformats.org/officeDocument/2006/relationships/image" Target="../media/image6.jpg" /><ns0:Relationship Id="rId7" Type="http://schemas.openxmlformats.org/officeDocument/2006/relationships/hyperlink" Target="https://78c.ru/%D0%9F%D1%80%D0%BE%D0%B5%D0%BA%D1%82%D0%BD%D0%BE%D0%B5%20%D0%BF%D0%BE%D1%80%D1%82%D1%84%D0%BE%D0%BB%D0%B8%D0%BE/02%20%D0%9C%D0%A4%D0%A6%20%D0%BA%D0%BE%D0%BC%D0%BF%D0%BB%D0%B5%D0%BA%D1%81%D0%B0%20%C2%AB%D0%9C%D0%B0%D0%BC%D0%B8%D1%81%D0%BE%D0%BD%C2%BB/%D0%9F%D1%80%D0%B8%D0%BC%D0%B5%D1%80%D1%8B/03%20%D0%9C%D0%B5%D1%82%D0%B0%D0%BB%D0%BB%D0%B8%D1%87%D0%B5%D1%81%D0%BA%D0%B8%D0%B5%20%D0%B2%D1%85%D0%BE%D0%B4%D0%BD%D1%8B%D0%B5%20%D0%B3%D1%80%D1%83%D0%BF%D0%BF%D1%8B.pdf" TargetMode="External" /><ns0:Relationship Id="rId8" Type="http://schemas.openxmlformats.org/officeDocument/2006/relationships/notesSlide" Target="../notesSlides/notesSlide2.xml" /></ns0:Relationships>
</file>

<file path=ppt/slides/_rels/slide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7.jpg" /><ns0:Relationship Id="rId3" Type="http://schemas.openxmlformats.org/officeDocument/2006/relationships/hyperlink" Target="https://78c.ru/%D0%9F%D1%80%D0%BE%D0%B5%D0%BA%D1%82%D0%BD%D0%BE%D0%B5%20%D0%BF%D0%BE%D1%80%D1%82%D1%84%D0%BE%D0%BB%D0%B8%D0%BE/03%20%D0%9A%D0%92%D0%94%20%D0%9D%D0%B5%D0%B2%D1%81%D0%BA%D0%BE%D0%B3%D0%BE%20%D1%80%D0%B0%D0%B9%D0%BE%D0%BD%D0%B0/%D0%9F%D1%80%D0%B8%D0%BC%D0%B5%D1%80%D1%8B/01%20%D0%90%D0%BA%D1%81%D0%BE%D0%BD%D0%BE%D0%BC%D0%B5%D1%82%D1%80%D0%B8%D1%8F%20%D0%9F1%D0%921.pdf" TargetMode="External" /><ns0:Relationship Id="rId4" Type="http://schemas.openxmlformats.org/officeDocument/2006/relationships/image" Target="../media/image8.jpg" /><ns0:Relationship Id="rId5" Type="http://schemas.openxmlformats.org/officeDocument/2006/relationships/hyperlink" Target="https://78c.ru/%D0%9F%D1%80%D0%BE%D0%B5%D0%BA%D1%82%D0%BD%D0%BE%D0%B5%20%D0%BF%D0%BE%D1%80%D1%82%D1%84%D0%BE%D0%BB%D0%B8%D0%BE/03%20%D0%9A%D0%92%D0%94%20%D0%9D%D0%B5%D0%B2%D1%81%D0%BA%D0%BE%D0%B3%D0%BE%20%D1%80%D0%B0%D0%B9%D0%BE%D0%BD%D0%B0/%D0%9F%D1%80%D0%B8%D0%BC%D0%B5%D1%80%D1%8B/02%20%D0%A0%D0%B0%D0%B7%D1%80%D0%B5%D0%B7%D1%8B%20%D1%81%D0%B8%D1%81%D1%82%D0%B5%D0%BC%20%D0%B2%D0%B5%D0%BD%D1%82%D0%B8%D0%BB%D1%8F%D1%86%D0%B8%D0%B8.pdf" TargetMode="External" /><ns0:Relationship Id="rId6" Type="http://schemas.openxmlformats.org/officeDocument/2006/relationships/image" Target="../media/image9.jpg" /><ns0:Relationship Id="rId7" Type="http://schemas.openxmlformats.org/officeDocument/2006/relationships/hyperlink" Target="https://78c.ru/%D0%9F%D1%80%D0%BE%D0%B5%D0%BA%D1%82%D0%BD%D0%BE%D0%B5%20%D0%BF%D0%BE%D1%80%D1%82%D1%84%D0%BE%D0%BB%D0%B8%D0%BE/03%20%D0%9A%D0%92%D0%94%20%D0%9D%D0%B5%D0%B2%D1%81%D0%BA%D0%BE%D0%B3%D0%BE%20%D1%80%D0%B0%D0%B9%D0%BE%D0%BD%D0%B0/%D0%9F%D1%80%D0%B8%D0%BC%D0%B5%D1%80%D1%8B/03%20%D0%A1%D0%BF%D0%B5%D1%86%D0%B8%D1%84%D0%B8%D0%BA%D0%B0%D1%86%D0%B8%D1%8F%20%D0%B2%D0%B5%D0%BD%D1%82%D0%B8%D0%BB%D1%8F%D1%86%D0%B8%D0%B8.pdf" TargetMode="External" /><ns0:Relationship Id="rId8" Type="http://schemas.openxmlformats.org/officeDocument/2006/relationships/notesSlide" Target="../notesSlides/notesSlide3.xml" /></ns0:Relationships>
</file>

<file path=ppt/slides/_rels/slide7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0.jpg" /><ns0:Relationship Id="rId3" Type="http://schemas.openxmlformats.org/officeDocument/2006/relationships/hyperlink" Target="https://78c.ru/%D0%9F%D1%80%D0%BE%D0%B5%D0%BA%D1%82%D0%BD%D0%BE%D0%B5%20%D0%BF%D0%BE%D1%80%D1%82%D1%84%D0%BE%D0%BB%D0%B8%D0%BE/04%20%D0%9A%D0%A0%D0%A2%20%D0%B2%20%D0%A5%D0%B0%D0%BD%D1%82%D1%8B-%D0%9C%D0%B0%D0%BD%D1%81%D0%B8%D0%B9%D1%81%D0%BA%D0%B5/%D0%9F%D1%80%D0%B8%D0%BC%D0%B5%D1%80%D1%8B/01%20%D0%93%D0%B5%D0%BD%D0%B5%D1%80%D0%B0%D0%BB%D1%8C%D0%BD%D1%8B%D0%B9%20%D0%BF%D0%BB%D0%B0%D0%BD%20%D0%BA%D0%BE%D0%BD%D1%86%D0%B5%D0%BF%D1%86%D0%B8%D0%B8.pdf" TargetMode="External" /><ns0:Relationship Id="rId4" Type="http://schemas.openxmlformats.org/officeDocument/2006/relationships/image" Target="../media/image11.jpg" /><ns0:Relationship Id="rId5" Type="http://schemas.openxmlformats.org/officeDocument/2006/relationships/hyperlink" Target="https://78c.ru/%D0%9F%D1%80%D0%BE%D0%B5%D0%BA%D1%82%D0%BD%D0%BE%D0%B5%20%D0%BF%D0%BE%D1%80%D1%82%D1%84%D0%BE%D0%BB%D0%B8%D0%BE/04%20%D0%9A%D0%A0%D0%A2%20%D0%B2%20%D0%A5%D0%B0%D0%BD%D1%82%D1%8B-%D0%9C%D0%B0%D0%BD%D1%81%D0%B8%D0%B9%D1%81%D0%BA%D0%B5/%D0%9F%D1%80%D0%B8%D0%BC%D0%B5%D1%80%D1%8B/02%20%D0%9E%D1%87%D0%B5%D1%80%D0%B5%D0%B4%D0%BD%D0%BE%D1%81%D1%82%D1%8C%20%D1%80%D0%B5%D0%B0%D0%BB%D0%B8%D0%B7%D0%B0%D1%86%D0%B8%D0%B8.pdf" TargetMode="External" /><ns0:Relationship Id="rId6" Type="http://schemas.openxmlformats.org/officeDocument/2006/relationships/image" Target="../media/image12.jpg" /><ns0:Relationship Id="rId7" Type="http://schemas.openxmlformats.org/officeDocument/2006/relationships/hyperlink" Target="https://78c.ru/%D0%9F%D1%80%D0%BE%D0%B5%D0%BA%D1%82%D0%BD%D0%BE%D0%B5%20%D0%BF%D0%BE%D1%80%D1%82%D1%84%D0%BE%D0%BB%D0%B8%D0%BE/04%20%D0%9A%D0%A0%D0%A2%20%D0%B2%20%D0%A5%D0%B0%D0%BD%D1%82%D1%8B-%D0%9C%D0%B0%D0%BD%D1%81%D0%B8%D0%B9%D1%81%D0%BA%D0%B5/%D0%9F%D1%80%D0%B8%D0%BC%D0%B5%D1%80%D1%8B/03%20%D0%9F%D0%B5%D1%80%D1%81%D0%BF%D0%B5%D0%BA%D1%82%D0%B8%D0%B2%D0%BD%D1%8B%D0%B9%20%D0%B2%D0%B8%D0%B4.pdf" TargetMode="External" /><ns0:Relationship Id="rId8" Type="http://schemas.openxmlformats.org/officeDocument/2006/relationships/notesSlide" Target="../notesSlides/notesSlide4.xml" /></ns0:Relationships>
</file>

<file path=ppt/slides/_rels/slide8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3.jpg" /><ns0:Relationship Id="rId3" Type="http://schemas.openxmlformats.org/officeDocument/2006/relationships/hyperlink" Target="https://78c.ru/%D0%9F%D1%80%D0%BE%D0%B5%D0%BA%D1%82%D0%BD%D0%BE%D0%B5%20%D0%BF%D0%BE%D1%80%D1%82%D1%84%D0%BE%D0%BB%D0%B8%D0%BE/05%20%D0%9E%D1%84%D0%B8%D1%81%20%D0%94%D0%9C40411/%D0%9F%D1%80%D0%B8%D0%BC%D0%B5%D1%80%D1%8B/01%20%D0%9F%D0%BB%D0%B0%D0%BD%20%D0%BF%D0%BE%D1%81%D0%BB%D0%B5%20%D0%BF%D0%B5%D1%80%D0%B5%D0%BF%D0%BB%D0%B0%D0%BD%D0%B8%D1%80%D0%BE%D0%B2%D0%BA%D0%B8.pdf" TargetMode="External" /><ns0:Relationship Id="rId4" Type="http://schemas.openxmlformats.org/officeDocument/2006/relationships/image" Target="../media/image14.jpg" /><ns0:Relationship Id="rId5" Type="http://schemas.openxmlformats.org/officeDocument/2006/relationships/hyperlink" Target="https://78c.ru/%D0%9F%D1%80%D0%BE%D0%B5%D0%BA%D1%82%D0%BD%D0%BE%D0%B5%20%D0%BF%D0%BE%D1%80%D1%82%D1%84%D0%BE%D0%BB%D0%B8%D0%BE/05%20%D0%9E%D1%84%D0%B8%D1%81%20%D0%94%D0%9C40411/%D0%9F%D1%80%D0%B8%D0%BC%D0%B5%D1%80%D1%8B/02%20%D0%A3%D0%B7%D0%BB%D1%8B%20%D0%BF%D0%B5%D1%80%D0%B5%D0%B3%D0%BE%D1%80%D0%BE%D0%B4%D0%BE%D0%BA%20%D0%B8%20%D0%BF%D0%BE%D0%BB%D0%B0.pdf" TargetMode="External" /><ns0:Relationship Id="rId6" Type="http://schemas.openxmlformats.org/officeDocument/2006/relationships/image" Target="../media/image15.jpg" /><ns0:Relationship Id="rId7" Type="http://schemas.openxmlformats.org/officeDocument/2006/relationships/hyperlink" Target="https://78c.ru/%D0%9F%D1%80%D0%BE%D0%B5%D0%BA%D1%82%D0%BD%D0%BE%D0%B5%20%D0%BF%D0%BE%D1%80%D1%82%D1%84%D0%BE%D0%BB%D0%B8%D0%BE/05%20%D0%9E%D1%84%D0%B8%D1%81%20%D0%94%D0%9C40411/%D0%9F%D1%80%D0%B8%D0%BC%D0%B5%D1%80%D1%8B/03%20%D0%92%D0%B5%D0%B4%D0%BE%D0%BC%D0%BE%D1%81%D1%82%D0%B8%20%D0%BE%D1%82%D0%B4%D0%B5%D0%BB%D0%BA%D0%B8.pdf" TargetMode="External" /><ns0:Relationship Id="rId8" Type="http://schemas.openxmlformats.org/officeDocument/2006/relationships/notesSlide" Target="../notesSlides/notesSlide5.xml" /></ns0:Relationships>
</file>

<file path=ppt/slides/_rels/slide9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6.jpg" /><ns0:Relationship Id="rId3" Type="http://schemas.openxmlformats.org/officeDocument/2006/relationships/hyperlink" Target="https://78c.ru/%D0%9F%D1%80%D0%BE%D0%B5%D0%BA%D1%82%D0%BD%D0%BE%D0%B5%20%D0%BF%D0%BE%D1%80%D1%82%D1%84%D0%BE%D0%BB%D0%B8%D0%BE/06%20%D0%96%D0%B8%D0%BB%D0%BE%D0%B9%20%D0%B4%D0%BE%D0%BC%20%D0%9F%D0%9231/%D0%9F%D1%80%D0%B8%D0%BC%D0%B5%D1%80%D1%8B/01%20%D0%9F%D0%BB%D0%B0%D0%BD%20%D0%BF%D0%B5%D1%80%D0%B2%D0%BE%D0%B3%D0%BE%20%D1%8D%D1%82%D0%B0%D0%B6%D0%B0.pdf" TargetMode="External" /><ns0:Relationship Id="rId4" Type="http://schemas.openxmlformats.org/officeDocument/2006/relationships/image" Target="../media/image17.jpg" /><ns0:Relationship Id="rId5" Type="http://schemas.openxmlformats.org/officeDocument/2006/relationships/hyperlink" Target="https://78c.ru/%D0%9F%D1%80%D0%BE%D0%B5%D0%BA%D1%82%D0%BD%D0%BE%D0%B5%20%D0%BF%D0%BE%D1%80%D1%82%D1%84%D0%BE%D0%BB%D0%B8%D0%BE/06%20%D0%96%D0%B8%D0%BB%D0%BE%D0%B9%20%D0%B4%D0%BE%D0%BC%20%D0%9F%D0%9231/%D0%9F%D1%80%D0%B8%D0%BC%D0%B5%D1%80%D1%8B/02%20%D0%9F%D1%80%D0%BE%D0%B4%D0%BE%D0%BB%D1%8C%D0%BD%D1%8B%D0%B9%20%D1%80%D0%B0%D0%B7%D1%80%D0%B5%D0%B7.pdf" TargetMode="External" /><ns0:Relationship Id="rId6" Type="http://schemas.openxmlformats.org/officeDocument/2006/relationships/image" Target="../media/image18.jpg" /><ns0:Relationship Id="rId7" Type="http://schemas.openxmlformats.org/officeDocument/2006/relationships/hyperlink" Target="https://78c.ru/%D0%9F%D1%80%D0%BE%D0%B5%D0%BA%D1%82%D0%BD%D0%BE%D0%B5%20%D0%BF%D0%BE%D1%80%D1%82%D1%84%D0%BE%D0%BB%D0%B8%D0%BE/06%20%D0%96%D0%B8%D0%BB%D0%BE%D0%B9%20%D0%B4%D0%BE%D0%BC%20%D0%9F%D0%9231/%D0%9F%D1%80%D0%B8%D0%BC%D0%B5%D1%80%D1%8B/03%20%D0%92%D0%B8%D0%B7%D1%83%D0%B0%D0%BB%D0%B8%D0%B7%D0%B0%D1%86%D0%B8%D1%8F%20%D0%B4%D0%BE%D0%BC%D0%B0.pdf" TargetMode="External" /><ns0:Relationship Id="rId8" Type="http://schemas.openxmlformats.org/officeDocument/2006/relationships/notesSlide" Target="../notesSlides/notesSlide6.xml" /></ns0:Relationships>
</file>

<file path=ppt/slides/_rels/slide1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9.jpg" /><ns0:Relationship Id="rId3" Type="http://schemas.openxmlformats.org/officeDocument/2006/relationships/hyperlink" Target="https://78c.ru/%D0%9F%D1%80%D0%BE%D0%B5%D0%BA%D1%82%D0%BD%D0%BE%D0%B5%20%D0%BF%D0%BE%D1%80%D1%82%D1%84%D0%BE%D0%BB%D0%B8%D0%BE/07%20%D0%9F%D0%B5%D1%80%D0%B5%D1%85%D0%BE%D0%B4%20%D0%9C%D0%A6%D0%94-1/%D0%9F%D1%80%D0%B8%D0%BC%D0%B5%D1%80%D1%8B/01%20%D0%A1%D1%82%D1%80%D0%BE%D0%BF%D0%BE%D0%B2%D0%BA%D0%B0%20%D0%BF%D1%80%D0%BE%D0%BB%D1%91%D1%82%D0%BD%D0%BE%D0%B3%D0%BE%20%D1%81%D1%82%D1%80%D0%BE%D0%B5%D0%BD%D0%B8%D1%8F.pdf" TargetMode="External" /><ns0:Relationship Id="rId4" Type="http://schemas.openxmlformats.org/officeDocument/2006/relationships/image" Target="../media/image20.jpg" /><ns0:Relationship Id="rId5" Type="http://schemas.openxmlformats.org/officeDocument/2006/relationships/hyperlink" Target="https://78c.ru/%D0%9F%D1%80%D0%BE%D0%B5%D0%BA%D1%82%D0%BD%D0%BE%D0%B5%20%D0%BF%D0%BE%D1%80%D1%82%D1%84%D0%BE%D0%BB%D0%B8%D0%BE/07%20%D0%9F%D0%B5%D1%80%D0%B5%D1%85%D0%BE%D0%B4%20%D0%9C%D0%A6%D0%94-1/%D0%9F%D1%80%D0%B8%D0%BC%D0%B5%D1%80%D1%8B/02%20%D0%A1%D0%B1%D0%BE%D1%80%D0%BA%D0%B0%20%D0%B8%20%D0%B4%D0%B5%D0%BC%D0%BE%D0%BD%D1%82%D0%B0%D0%B6%20%D0%BA%D1%80%D0%B0%D0%BD%D0%B0.pdf" TargetMode="External" /><ns0:Relationship Id="rId6" Type="http://schemas.openxmlformats.org/officeDocument/2006/relationships/image" Target="../media/image21.jpg" /><ns0:Relationship Id="rId7" Type="http://schemas.openxmlformats.org/officeDocument/2006/relationships/hyperlink" Target="https://78c.ru/%D0%9F%D1%80%D0%BE%D0%B5%D0%BA%D1%82%D0%BD%D0%BE%D0%B5%20%D0%BF%D0%BE%D1%80%D1%82%D1%84%D0%BE%D0%BB%D0%B8%D0%BE/07%20%D0%9F%D0%B5%D1%80%D0%B5%D1%85%D0%BE%D0%B4%20%D0%9C%D0%A6%D0%94-1/%D0%9F%D1%80%D0%B8%D0%BC%D0%B5%D1%80%D1%8B/03%20%D0%A0%D0%B0%D0%B1%D0%BE%D1%82%D1%8B%20%D0%B2%20%D1%82%D0%B5%D1%85%D0%BD%D0%BE%D0%BB%D0%BE%D0%B3%D0%B8%D1%87%D0%B5%D1%81%D0%BA%D0%BE%D0%B5%20%D0%BE%D0%BA%D0%BD%D0%BE.pdf" TargetMode="External" /><ns0:Relationship Id="rId8" Type="http://schemas.openxmlformats.org/officeDocument/2006/relationships/notesSlide" Target="../notesSlides/notesSlide7.xml" /></ns0:Relationships>
</file>

<file path=ppt/slides/_rels/slide1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22.jpg" /><ns0:Relationship Id="rId3" Type="http://schemas.openxmlformats.org/officeDocument/2006/relationships/hyperlink" Target="https://78c.ru/%D0%9F%D1%80%D0%BE%D0%B5%D0%BA%D1%82%D0%BD%D0%BE%D0%B5%20%D0%BF%D0%BE%D1%80%D1%82%D1%84%D0%BE%D0%BB%D0%B8%D0%BE/08%20%D0%A3%D0%B7%D0%BB%D1%8B%20%D1%83%D1%87%D1%91%D1%82%D0%B0%20%D0%BA%D0%B8%D1%81%D0%BB%D0%BE%D1%80%D0%BE%D0%B4%D0%B0%20%D0%A2%D0%92%D0%A1%D0%97/%D0%9F%D1%80%D0%B8%D0%BC%D0%B5%D1%80%D1%8B/01%20%D0%9F%D0%BE%D0%BB%D0%BD%D1%8B%D0%B9%20%D1%83%D0%B7%D0%B5%D0%BB%20%D1%83%D1%87%D1%91%D1%82%D0%B0%20%D0%BA%D0%B8%D1%81%D0%BB%D0%BE%D1%80%D0%BE%D0%B4%D0%B0.pdf" TargetMode="External" /><ns0:Relationship Id="rId4" Type="http://schemas.openxmlformats.org/officeDocument/2006/relationships/image" Target="../media/image23.jpg" /><ns0:Relationship Id="rId5" Type="http://schemas.openxmlformats.org/officeDocument/2006/relationships/hyperlink" Target="https://78c.ru/%D0%9F%D1%80%D0%BE%D0%B5%D0%BA%D1%82%D0%BD%D0%BE%D0%B5%20%D0%BF%D0%BE%D1%80%D1%82%D1%84%D0%BE%D0%BB%D0%B8%D0%BE/08%20%D0%A3%D0%B7%D0%BB%D1%8B%20%D1%83%D1%87%D1%91%D1%82%D0%B0%20%D0%BA%D0%B8%D1%81%D0%BB%D0%BE%D1%80%D0%BE%D0%B4%D0%B0%20%D0%A2%D0%92%D0%A1%D0%97/%D0%9F%D1%80%D0%B8%D0%BC%D0%B5%D1%80%D1%8B/02%20%D0%9A%D0%BE%D1%80%D0%BF%D1%83%D1%81%20148%20%E2%80%94%20%20%D0%BC%D0%BE%D0%BD%D1%82%D0%B0%D0%B6%D0%BD%D1%8B%D0%B9%20%D0%BB%D0%B8%D1%81%D1%82.pdf" TargetMode="External" /><ns0:Relationship Id="rId6" Type="http://schemas.openxmlformats.org/officeDocument/2006/relationships/image" Target="../media/image24.jpg" /><ns0:Relationship Id="rId7" Type="http://schemas.openxmlformats.org/officeDocument/2006/relationships/hyperlink" Target="https://78c.ru/%D0%9F%D1%80%D0%BE%D0%B5%D0%BA%D1%82%D0%BD%D0%BE%D0%B5%20%D0%BF%D0%BE%D1%80%D1%82%D1%84%D0%BE%D0%BB%D0%B8%D0%BE/08%20%D0%A3%D0%B7%D0%BB%D1%8B%20%D1%83%D1%87%D1%91%D1%82%D0%B0%20%D0%BA%D0%B8%D1%81%D0%BB%D0%BE%D1%80%D0%BE%D0%B4%D0%B0%20%D0%A2%D0%92%D0%A1%D0%97/%D0%9F%D1%80%D0%B8%D0%BC%D0%B5%D1%80%D1%8B/03%20%D0%A0%D0%B5%D1%81%D1%83%D1%80%D1%81%D0%BD%D0%B0%D1%8F%20%D1%81%D0%BC%D0%B5%D1%82%D0%B0%20%D1%83%D0%B7%D0%BB%D0%B0.pdf" TargetMode="External" /><ns0:Relationship Id="rId8" Type="http://schemas.openxmlformats.org/officeDocument/2006/relationships/notesSlide" Target="../notesSlides/notesSlide8.xml" /></ns0:Relationships>
</file>

<file path=ppt/slides/_rels/slide1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25.jpg" /><ns0:Relationship Id="rId3" Type="http://schemas.openxmlformats.org/officeDocument/2006/relationships/hyperlink" Target="https://78c.ru/%D0%9F%D1%80%D0%BE%D0%B5%D0%BA%D1%82%D0%BD%D0%BE%D0%B5%20%D0%BF%D0%BE%D1%80%D1%82%D1%84%D0%BE%D0%BB%D0%B8%D0%BE/09%20%D0%A0%D0%B0%D1%81%D0%BF%D1%80%D0%B5%D0%B4%D0%B5%D0%BB%D0%B8%D1%82%D0%B5%D0%BB%D1%8C%D0%BD%D1%8B%D0%B9%20%D0%BF%D1%83%D0%BD%D0%BA%D1%82%206%20%D0%BA%D0%92/%D0%9F%D1%80%D0%B8%D0%BC%D0%B5%D1%80%D1%8B/01%20%D0%A1%D1%85%D0%B5%D0%BC%D0%B0%20%D1%8D%D0%BB%D0%B5%D0%BA%D1%82%D1%80%D0%BE%D1%81%D0%BD%D0%B0%D0%B1%D0%B6%D0%B5%D0%BD%D0%B8%D1%8F%206%20%D0%BA%D0%92.pdf" TargetMode="External" /><ns0:Relationship Id="rId4" Type="http://schemas.openxmlformats.org/officeDocument/2006/relationships/image" Target="../media/image26.jpg" /><ns0:Relationship Id="rId5" Type="http://schemas.openxmlformats.org/officeDocument/2006/relationships/hyperlink" Target="https://78c.ru/%D0%9F%D1%80%D0%BE%D0%B5%D0%BA%D1%82%D0%BD%D0%BE%D0%B5%20%D0%BF%D0%BE%D1%80%D1%82%D1%84%D0%BE%D0%BB%D0%B8%D0%BE/09%20%D0%A0%D0%B0%D1%81%D0%BF%D1%80%D0%B5%D0%B4%D0%B5%D0%BB%D0%B8%D1%82%D0%B5%D0%BB%D1%8C%D0%BD%D1%8B%D0%B9%20%D0%BF%D1%83%D0%BD%D0%BA%D1%82%206%20%D0%BA%D0%92/%D0%9F%D1%80%D0%B8%D0%BC%D0%B5%D1%80%D1%8B/02%20%D0%A0%D0%B0%D1%81%D1%87%D1%91%D1%82%D0%BD%D1%8B%D0%B5%20%D1%82%D0%BE%D1%87%D0%BA%D0%B8%20%D0%BA%D0%BE%D1%80%D0%BE%D1%82%D0%BA%D0%BE%D0%B3%D0%BE%20%D0%B7%D0%B0%D0%BC%D1%8B%D0%BA%D0%B0%D0%BD%D0%B8%D1%8F.pdf" TargetMode="External" /><ns0:Relationship Id="rId6" Type="http://schemas.openxmlformats.org/officeDocument/2006/relationships/image" Target="../media/image27.jpg" /><ns0:Relationship Id="rId7" Type="http://schemas.openxmlformats.org/officeDocument/2006/relationships/hyperlink" Target="https://78c.ru/%D0%9F%D1%80%D0%BE%D0%B5%D0%BA%D1%82%D0%BD%D0%BE%D0%B5%20%D0%BF%D0%BE%D1%80%D1%82%D1%84%D0%BE%D0%BB%D0%B8%D0%BE/09%20%D0%A0%D0%B0%D1%81%D0%BF%D1%80%D0%B5%D0%B4%D0%B5%D0%BB%D0%B8%D1%82%D0%B5%D0%BB%D1%8C%D0%BD%D1%8B%D0%B9%20%D0%BF%D1%83%D0%BD%D0%BA%D1%82%206%20%D0%BA%D0%92/%D0%9F%D1%80%D0%B8%D0%BC%D0%B5%D1%80%D1%8B/03%20%D0%A0%D0%B0%D1%81%D1%87%D1%91%D1%82%20%D1%8D%D0%BB%D0%B5%D0%BA%D1%82%D1%80%D0%B8%D1%87%D0%B5%D1%81%D0%BA%D0%B8%D1%85%20%D0%BD%D0%B0%D0%B3%D1%80%D1%83%D0%B7%D0%BE%D0%BA.pdf" TargetMode="External" /><ns0:Relationship Id="rId8" Type="http://schemas.openxmlformats.org/officeDocument/2006/relationships/notesSlide" Target="../notesSlides/notesSlide9.xml" /></ns0:Relationships>
</file>

<file path=ppt/slides/_rels/slide1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28.jpg" /><ns0:Relationship Id="rId3" Type="http://schemas.openxmlformats.org/officeDocument/2006/relationships/hyperlink" Target="https://78c.ru/%D0%9F%D1%80%D0%BE%D0%B5%D0%BA%D1%82%D0%BD%D0%BE%D0%B5%20%D0%BF%D0%BE%D1%80%D1%82%D1%84%D0%BE%D0%BB%D0%B8%D0%BE/10%20%D0%A4%D1%83%D0%BD%D0%B4%D0%B0%D0%BC%D0%B5%D0%BD%D1%82%D1%8B%20%D0%B4%D0%BE%D0%BC%D0%B0%20%D1%81%20%D0%B1%D0%B0%D1%81%D1%81%D0%B5%D0%B9%D0%BD%D0%BE%D0%BC/%D0%9F%D1%80%D0%B8%D0%BC%D0%B5%D1%80%D1%8B/01%20%D0%A0%D0%B0%D1%81%D1%87%D1%91%D1%82%D0%BD%D0%B0%D1%8F%20%D1%81%D1%85%D0%B5%D0%BC%D0%B0%20%D1%84%D1%83%D0%BD%D0%B4%D0%B0%D0%BC%D0%B5%D0%BD%D1%82%D0%BE%D0%B2.pdf" TargetMode="External" /><ns0:Relationship Id="rId4" Type="http://schemas.openxmlformats.org/officeDocument/2006/relationships/image" Target="../media/image29.jpg" /><ns0:Relationship Id="rId5" Type="http://schemas.openxmlformats.org/officeDocument/2006/relationships/hyperlink" Target="https://78c.ru/%D0%9F%D1%80%D0%BE%D0%B5%D0%BA%D1%82%D0%BD%D0%BE%D0%B5%20%D0%BF%D0%BE%D1%80%D1%82%D1%84%D0%BE%D0%BB%D0%B8%D0%BE/10%20%D0%A4%D1%83%D0%BD%D0%B4%D0%B0%D0%BC%D0%B5%D0%BD%D1%82%D1%8B%20%D0%B4%D0%BE%D0%BC%D0%B0%20%D1%81%20%D0%B1%D0%B0%D1%81%D1%81%D0%B5%D0%B9%D0%BD%D0%BE%D0%BC/%D0%9F%D1%80%D0%B8%D0%BC%D0%B5%D1%80%D1%8B/02%20%D0%93%D1%80%D1%83%D0%BD%D1%82%D1%8B%20%D0%B8%20%D1%81%D0%B1%D0%BE%D1%80%20%D0%BD%D0%B0%D0%B3%D1%80%D1%83%D0%B7%D0%BE%D0%BA.pdf" TargetMode="External" /><ns0:Relationship Id="rId6" Type="http://schemas.openxmlformats.org/officeDocument/2006/relationships/image" Target="../media/image30.jpg" /><ns0:Relationship Id="rId7" Type="http://schemas.openxmlformats.org/officeDocument/2006/relationships/hyperlink" Target="https://78c.ru/%D0%9F%D1%80%D0%BE%D0%B5%D0%BA%D1%82%D0%BD%D0%BE%D0%B5%20%D0%BF%D0%BE%D1%80%D1%82%D1%84%D0%BE%D0%BB%D0%B8%D0%BE/10%20%D0%A4%D1%83%D0%BD%D0%B4%D0%B0%D0%BC%D0%B5%D0%BD%D1%82%D1%8B%20%D0%B4%D0%BE%D0%BC%D0%B0%20%D1%81%20%D0%B1%D0%B0%D1%81%D1%81%D0%B5%D0%B9%D0%BD%D0%BE%D0%BC/%D0%9F%D1%80%D0%B8%D0%BC%D0%B5%D1%80%D1%8B/03%20%D0%A0%D0%B5%D0%B7%D1%83%D0%BB%D1%8C%D1%82%D0%B0%D1%82%D1%8B%20%D0%B8%20%D0%B3%D1%80%D0%B0%D0%BD%D0%B8%D1%86%D1%8B%20%D0%BF%D1%80%D0%BE%D0%B2%D0%B5%D1%80%D0%BA%D0%B8.pdf" TargetMode="External" /><ns0:Relationship Id="rId8" Type="http://schemas.openxmlformats.org/officeDocument/2006/relationships/notesSlide" Target="../notesSlides/notesSlide10.xml" /></ns0:Relationships>
</file>

<file path=ppt/slides/_rels/slide1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31.jpg" /><ns0:Relationship Id="rId3" Type="http://schemas.openxmlformats.org/officeDocument/2006/relationships/hyperlink" Target="https://78c.ru/%D0%9F%D1%80%D0%BE%D0%B5%D0%BA%D1%82%D0%BD%D0%BE%D0%B5%20%D0%BF%D0%BE%D1%80%D1%82%D1%84%D0%BE%D0%BB%D0%B8%D0%BE/11%20%C2%AB%D0%94%D0%BC%D0%B8%D1%82%D1%80%D0%BE%D0%B2%D1%81%D0%BA%D0%B8%D0%B9%20I%C2%BB%20%E2%80%94%20%20%D0%BF%D0%BE%D0%BB%D1%8B%20U1%20%E2%80%94%20U2/%D0%9F%D1%80%D0%B8%D0%BC%D0%B5%D1%80%D1%8B/01%20%D0%9F%D0%BB%D0%B8%D1%82%D0%B0%20%D0%BE%D1%81%D0%BD%D0%BE%D0%B2%D0%B0%D0%BD%D0%B8%D1%8F%20%D0%BF%D0%BE%D0%BB%D0%B0.pdf" TargetMode="External" /><ns0:Relationship Id="rId4" Type="http://schemas.openxmlformats.org/officeDocument/2006/relationships/image" Target="../media/image32.jpg" /><ns0:Relationship Id="rId5" Type="http://schemas.openxmlformats.org/officeDocument/2006/relationships/hyperlink" Target="https://78c.ru/%D0%9F%D1%80%D0%BE%D0%B5%D0%BA%D1%82%D0%BD%D0%BE%D0%B5%20%D0%BF%D0%BE%D1%80%D1%82%D1%84%D0%BE%D0%BB%D0%B8%D0%BE/11%20%C2%AB%D0%94%D0%BC%D0%B8%D1%82%D1%80%D0%BE%D0%B2%D1%81%D0%BA%D0%B8%D0%B9%20I%C2%BB%20%E2%80%94%20%20%D0%BF%D0%BE%D0%BB%D1%8B%20U1%20%E2%80%94%20U2/%D0%9F%D1%80%D0%B8%D0%BC%D0%B5%D1%80%D1%8B/02%20%D0%A8%D0%B2%D1%8B%20%D0%B8%20%D1%83%D0%B7%D0%BB%D1%8B%20%D0%BF%D0%BE%D0%BB%D0%B0.pdf" TargetMode="External" /><ns0:Relationship Id="rId6" Type="http://schemas.openxmlformats.org/officeDocument/2006/relationships/image" Target="../media/image33.jpg" /><ns0:Relationship Id="rId7" Type="http://schemas.openxmlformats.org/officeDocument/2006/relationships/hyperlink" Target="https://78c.ru/%D0%9F%D1%80%D0%BE%D0%B5%D0%BA%D1%82%D0%BD%D0%BE%D0%B5%20%D0%BF%D0%BE%D1%80%D1%82%D1%84%D0%BE%D0%BB%D0%B8%D0%BE/11%20%C2%AB%D0%94%D0%BC%D0%B8%D1%82%D1%80%D0%BE%D0%B2%D1%81%D0%BA%D0%B8%D0%B9%20I%C2%BB%20%E2%80%94%20%20%D0%BF%D0%BE%D0%BB%D1%8B%20U1%20%E2%80%94%20U2/%D0%9F%D1%80%D0%B8%D0%BC%D0%B5%D1%80%D1%8B/03%20%D0%9A%D0%BE%D0%BC%D0%BC%D0%B5%D1%80%D1%87%D0%B5%D1%81%D0%BA%D0%B0%D1%8F%20%D1%81%D0%BC%D0%B5%D1%82%D0%B0%20%D0%BF%D0%BE%D0%BB%D0%BE%D0%B2%20%D0%BA%D0%BE%D0%BC%D0%BF%D0%BB%D0%B5%D0%BA%D1%81%D0%B0.pdf" TargetMode="External" /><ns0:Relationship Id="rId8" Type="http://schemas.openxmlformats.org/officeDocument/2006/relationships/notesSlide" Target="../notesSlides/notesSlide11.xml" /></ns0:Relationships>
</file>

<file path=ppt/slides/_rels/slide15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34.jpg" /><ns0:Relationship Id="rId3" Type="http://schemas.openxmlformats.org/officeDocument/2006/relationships/hyperlink" Target="https://78c.ru/%D0%9F%D1%80%D0%BE%D0%B5%D0%BA%D1%82%D0%BD%D0%BE%D0%B5%20%D0%BF%D0%BE%D1%80%D1%82%D1%84%D0%BE%D0%BB%D0%B8%D0%BE/12%20%D0%94%D0%BE%D0%BC%20%D0%B2%20%D0%A4%D0%B8%D0%BB%D0%B8%D0%BC%D0%BE%D0%BD%D0%BA%D0%BE%D0%B2%D1%81%D0%BA%D0%BE%D0%BC/%D0%9F%D1%80%D0%B8%D0%BC%D0%B5%D1%80%D1%8B/01%20%D0%9C%D0%B0%D1%80%D0%BA%D0%B8%D1%80%D0%BE%D0%B2%D0%BE%D1%87%D0%BD%D1%8B%D0%B9%20%D0%BF%D0%BB%D0%B0%D0%BD.pdf" TargetMode="External" /><ns0:Relationship Id="rId4" Type="http://schemas.openxmlformats.org/officeDocument/2006/relationships/image" Target="../media/image35.jpg" /><ns0:Relationship Id="rId5" Type="http://schemas.openxmlformats.org/officeDocument/2006/relationships/hyperlink" Target="https://78c.ru/%D0%9F%D1%80%D0%BE%D0%B5%D0%BA%D1%82%D0%BD%D0%BE%D0%B5%20%D0%BF%D0%BE%D1%80%D1%82%D1%84%D0%BE%D0%BB%D0%B8%D0%BE/12%20%D0%94%D0%BE%D0%BC%20%D0%B2%20%D0%A4%D0%B8%D0%BB%D0%B8%D0%BC%D0%BE%D0%BD%D0%BA%D0%BE%D0%B2%D1%81%D0%BA%D0%BE%D0%BC/%D0%9F%D1%80%D0%B8%D0%BC%D0%B5%D1%80%D1%8B/02%20%D0%A1%D0%B2%D0%B5%D1%80%D0%BA%D0%B0%20%D0%BE%D0%B1%D1%8A%D1%91%D0%BC%D0%BE%D0%B2%20%D1%81%D1%82%D0%B5%D0%BD.pdf" TargetMode="External" /><ns0:Relationship Id="rId6" Type="http://schemas.openxmlformats.org/officeDocument/2006/relationships/image" Target="../media/image36.jpg" /><ns0:Relationship Id="rId7" Type="http://schemas.openxmlformats.org/officeDocument/2006/relationships/hyperlink" Target="https://78c.ru/%D0%9F%D1%80%D0%BE%D0%B5%D0%BA%D1%82%D0%BD%D0%BE%D0%B5%20%D0%BF%D0%BE%D1%80%D1%82%D1%84%D0%BE%D0%BB%D0%B8%D0%BE/12%20%D0%94%D0%BE%D0%BC%20%D0%B2%20%D0%A4%D0%B8%D0%BB%D0%B8%D0%BC%D0%BE%D0%BD%D0%BA%D0%BE%D0%B2%D1%81%D0%BA%D0%BE%D0%BC/%D0%9F%D1%80%D0%B8%D0%BC%D0%B5%D1%80%D1%8B/03%20%D0%A1%D0%BC%D0%B5%D1%82%D0%B0%20%D0%BF%D1%80%D1%8F%D0%BC%D1%8B%D1%85%20%D0%B7%D0%B0%D1%82%D1%80%D0%B0%D1%82.pdf" TargetMode="External" /><ns0:Relationship Id="rId8" Type="http://schemas.openxmlformats.org/officeDocument/2006/relationships/notesSlide" Target="../notesSlides/notesSlide12.xml" /></ns0:Relationships>
</file>

<file path=ppt/slides/_rels/slide1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37.jpg" /><ns0:Relationship Id="rId3" Type="http://schemas.openxmlformats.org/officeDocument/2006/relationships/hyperlink" Target="https://78c.ru/%D0%9F%D1%80%D0%BE%D0%B5%D0%BA%D1%82%D0%BD%D0%BE%D0%B5%20%D0%BF%D0%BE%D1%80%D1%82%D1%84%D0%BE%D0%BB%D0%B8%D0%BE/13%20%D0%A1%D1%82%D1%80%D0%BE%D0%BF%D0%B8%D0%BB%D1%8C%D0%BD%D0%B0%D1%8F%20%D1%81%D0%B8%D1%81%D1%82%D0%B5%D0%BC%D0%B0%20%D0%B2%20%D0%90%D0%B3%D0%B0%D0%BB%D0%B0%D1%82%D0%BE%D0%B2%D0%BE/%D0%9F%D1%80%D0%B8%D0%BC%D0%B5%D1%80%D1%8B/02%20%D0%9E%D0%BF%D0%B8%D1%80%D0%B0%D0%BD%D0%B8%D0%B5%20%D0%BD%D0%B0%20%D0%BC%D0%B0%D1%83%D1%8D%D1%80%D0%BB%D0%B0%D1%82.pdf" TargetMode="External" /><ns0:Relationship Id="rId4" Type="http://schemas.openxmlformats.org/officeDocument/2006/relationships/image" Target="../media/image38.jpg" /><ns0:Relationship Id="rId5" Type="http://schemas.openxmlformats.org/officeDocument/2006/relationships/hyperlink" Target="https://78c.ru/%D0%9F%D1%80%D0%BE%D0%B5%D0%BA%D1%82%D0%BD%D0%BE%D0%B5%20%D0%BF%D0%BE%D1%80%D1%82%D1%84%D0%BE%D0%BB%D0%B8%D0%BE/13%20%D0%A1%D1%82%D1%80%D0%BE%D0%BF%D0%B8%D0%BB%D1%8C%D0%BD%D0%B0%D1%8F%20%D1%81%D0%B8%D1%81%D1%82%D0%B5%D0%BC%D0%B0%20%D0%B2%20%D0%90%D0%B3%D0%B0%D0%BB%D0%B0%D1%82%D0%BE%D0%B2%D0%BE/%D0%9F%D1%80%D0%B8%D0%BC%D0%B5%D1%80%D1%8B/01%20%D0%A1%D1%82%D1%80%D0%BE%D0%BF%D0%B8%D0%BB%D1%8C%D0%BD%D0%B0%D1%8F%20%D1%81%D0%B8%D1%81%D1%82%D0%B5%D0%BC%D0%B0.pdf" TargetMode="External" /><ns0:Relationship Id="rId6" Type="http://schemas.openxmlformats.org/officeDocument/2006/relationships/image" Target="../media/image39.jpg" /><ns0:Relationship Id="rId7" Type="http://schemas.openxmlformats.org/officeDocument/2006/relationships/hyperlink" Target="https://78c.ru/%D0%9F%D1%80%D0%BE%D0%B5%D0%BA%D1%82%D0%BD%D0%BE%D0%B5%20%D0%BF%D0%BE%D1%80%D1%82%D1%84%D0%BE%D0%BB%D0%B8%D0%BE/13%20%D0%A1%D1%82%D1%80%D0%BE%D0%BF%D0%B8%D0%BB%D1%8C%D0%BD%D0%B0%D1%8F%20%D1%81%D0%B8%D1%81%D1%82%D0%B5%D0%BC%D0%B0%20%D0%B2%20%D0%90%D0%B3%D0%B0%D0%BB%D0%B0%D1%82%D0%BE%D0%B2%D0%BE/%D0%9F%D1%80%D0%B8%D0%BC%D0%B5%D1%80%D1%8B/03%20%D0%92%D0%B5%D0%B4%D0%BE%D0%BC%D0%BE%D1%81%D1%82%D1%8C%20%D1%8D%D0%BB%D0%B5%D0%BC%D0%B5%D0%BD%D1%82%D0%BE%D0%B2.pdf" TargetMode="External" /><ns0:Relationship Id="rId8" Type="http://schemas.openxmlformats.org/officeDocument/2006/relationships/notesSlide" Target="../notesSlides/notesSlide13.xml" /></ns0:Relationships>
</file>

<file path=ppt/slides/_rels/slide17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0.jpg" /><ns0:Relationship Id="rId3" Type="http://schemas.openxmlformats.org/officeDocument/2006/relationships/hyperlink" Target="https://78c.ru/%D0%9F%D1%80%D0%BE%D0%B5%D0%BA%D1%82%D0%BD%D0%BE%D0%B5%20%D0%BF%D0%BE%D1%80%D1%82%D1%84%D0%BE%D0%BB%D0%B8%D0%BE/14%20%D0%A1%D0%BF%D0%B0%D0%BB%D1%8C%D0%BD%D1%8B%D0%B5%20%D0%BA%D0%BE%D1%80%D0%BF%D1%83%D1%81%D0%B0%20%C2%AB%D0%91%D0%B0%D1%80%D0%B2%D0%B8%D1%85%D0%B8%C2%BB/%D0%9F%D1%80%D0%B8%D0%BC%D0%B5%D1%80%D1%8B/01%20%D0%92%D0%B5%D0%B4%D0%BE%D0%BC%D0%BE%D1%81%D1%82%D1%8C%20%D0%BE%D0%B1%D1%8A%D1%91%D0%BC%D0%BE%D0%B2%20%D1%80%D0%B0%D0%B1%D0%BE%D1%82.pdf" TargetMode="External" /><ns0:Relationship Id="rId4" Type="http://schemas.openxmlformats.org/officeDocument/2006/relationships/image" Target="../media/image41.jpg" /><ns0:Relationship Id="rId5" Type="http://schemas.openxmlformats.org/officeDocument/2006/relationships/hyperlink" Target="https://78c.ru/%D0%9F%D1%80%D0%BE%D0%B5%D0%BA%D1%82%D0%BD%D0%BE%D0%B5%20%D0%BF%D0%BE%D1%80%D1%82%D1%84%D0%BE%D0%BB%D0%B8%D0%BE/14%20%D0%A1%D0%BF%D0%B0%D0%BB%D1%8C%D0%BD%D1%8B%D0%B5%20%D0%BA%D0%BE%D1%80%D0%BF%D1%83%D1%81%D0%B0%20%C2%AB%D0%91%D0%B0%D1%80%D0%B2%D0%B8%D1%85%D0%B8%C2%BB/%D0%9F%D1%80%D0%B8%D0%BC%D0%B5%D1%80%D1%8B/02%20%D0%92%D0%B5%D0%B4%D0%BE%D0%BC%D0%BE%D1%81%D1%82%D1%8C%20%D0%BC%D0%B0%D1%82%D0%B5%D1%80%D0%B8%D0%B0%D0%BB%D0%BE%D0%B2.pdf" TargetMode="External" /><ns0:Relationship Id="rId6" Type="http://schemas.openxmlformats.org/officeDocument/2006/relationships/image" Target="../media/image42.jpg" /><ns0:Relationship Id="rId7" Type="http://schemas.openxmlformats.org/officeDocument/2006/relationships/hyperlink" Target="https://78c.ru/%D0%9F%D1%80%D0%BE%D0%B5%D0%BA%D1%82%D0%BD%D0%BE%D0%B5%20%D0%BF%D0%BE%D1%80%D1%82%D1%84%D0%BE%D0%BB%D0%B8%D0%BE/14%20%D0%A1%D0%BF%D0%B0%D0%BB%D1%8C%D0%BD%D1%8B%D0%B5%20%D0%BA%D0%BE%D1%80%D0%BF%D1%83%D1%81%D0%B0%20%C2%AB%D0%91%D0%B0%D1%80%D0%B2%D0%B8%D1%85%D0%B8%C2%BB/%D0%9F%D1%80%D0%B8%D0%BC%D0%B5%D1%80%D1%8B/03%20%D0%9A%D0%BE%D0%BC%D0%BC%D0%B5%D1%80%D1%87%D0%B5%D1%81%D0%BA%D0%B0%D1%8F%20%D1%81%D0%BC%D0%B5%D1%82%D0%B0.pdf" TargetMode="External" /><ns0:Relationship Id="rId8" Type="http://schemas.openxmlformats.org/officeDocument/2006/relationships/notesSlide" Target="../notesSlides/notesSlide14.xml" /></ns0:Relationships>
</file>

<file path=ppt/slides/_rels/slide18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3.jpg" /><ns0:Relationship Id="rId3" Type="http://schemas.openxmlformats.org/officeDocument/2006/relationships/hyperlink" Target="https://78c.ru/%D0%9F%D1%80%D0%BE%D0%B5%D0%BA%D1%82%D0%BD%D0%BE%D0%B5%20%D0%BF%D0%BE%D1%80%D1%82%D1%84%D0%BE%D0%BB%D0%B8%D0%BE/15%20%D0%A0%D0%B5%D0%BC%D0%BE%D0%BD%D1%82%20%D0%9F%D0%BE%D1%81%D0%BE%D0%BB%D1%8C%D1%81%D1%82%D0%B2%D0%B0%20%D0%9B%D0%B8%D0%B2%D0%B8%D0%B8/%D0%9F%D1%80%D0%B8%D0%BC%D0%B5%D1%80%D1%8B/01%20%D0%9B%D0%BE%D0%BA%D0%B0%D0%BB%D1%8C%D0%BD%D0%B0%D1%8F%20%D1%81%D0%BC%D0%B5%D1%82%D0%B0%20%E2%80%94%20%20%D1%81%D0%B2%D0%BE%D0%B4%20%D0%B8%20%D0%BF%D0%BE%D0%B7%D0%B8%D1%86%D0%B8%D0%B8.pdf" TargetMode="External" /><ns0:Relationship Id="rId4" Type="http://schemas.openxmlformats.org/officeDocument/2006/relationships/image" Target="../media/image44.jpg" /><ns0:Relationship Id="rId5" Type="http://schemas.openxmlformats.org/officeDocument/2006/relationships/hyperlink" Target="https://78c.ru/%D0%9F%D1%80%D0%BE%D0%B5%D0%BA%D1%82%D0%BD%D0%BE%D0%B5%20%D0%BF%D0%BE%D1%80%D1%82%D1%84%D0%BE%D0%BB%D0%B8%D0%BE/15%20%D0%A0%D0%B5%D0%BC%D0%BE%D0%BD%D1%82%20%D0%9F%D0%BE%D1%81%D0%BE%D0%BB%D1%8C%D1%81%D1%82%D0%B2%D0%B0%20%D0%9B%D0%B8%D0%B2%D0%B8%D0%B8/%D0%9F%D1%80%D0%B8%D0%BC%D0%B5%D1%80%D1%8B/02%20%D0%A1%D0%B2%D0%BE%D0%B4%D0%BD%D1%8B%D0%B9%20%D0%B2%D1%8B%D0%BF%D1%83%D1%81%D0%BA%20%D1%8D%D1%82%D0%B0%D0%BF%D0%B01.pdf" TargetMode="External" /><ns0:Relationship Id="rId6" Type="http://schemas.openxmlformats.org/officeDocument/2006/relationships/image" Target="../media/image45.jpg" /><ns0:Relationship Id="rId7" Type="http://schemas.openxmlformats.org/officeDocument/2006/relationships/hyperlink" Target="https://78c.ru/%D0%9F%D1%80%D0%BE%D0%B5%D0%BA%D1%82%D0%BD%D0%BE%D0%B5%20%D0%BF%D0%BE%D1%80%D1%82%D1%84%D0%BE%D0%BB%D0%B8%D0%BE/15%20%D0%A0%D0%B5%D0%BC%D0%BE%D0%BD%D1%82%20%D0%9F%D0%BE%D1%81%D0%BE%D0%BB%D1%8C%D1%81%D1%82%D0%B2%D0%B0%20%D0%9B%D0%B8%D0%B2%D0%B8%D0%B8/%D0%9F%D1%80%D0%B8%D0%BC%D0%B5%D1%80%D1%8B/03%20%D0%9F%D0%BE%D0%B4%D0%B1%D0%BE%D1%80%20%D1%81%D0%BC%D0%B5%D1%82%D0%BD%D1%8B%D1%85%20%D0%BF%D0%BE%D0%B7%D0%B8%D1%86%D0%B8%D0%B9.pdf" TargetMode="External" /><ns0:Relationship Id="rId8" Type="http://schemas.openxmlformats.org/officeDocument/2006/relationships/notesSlide" Target="../notesSlides/notesSlide15.xml" /></ns0:Relationships>
</file>

<file path=ppt/slides/_rels/slide19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6.jpg" /><ns0:Relationship Id="rId3" Type="http://schemas.openxmlformats.org/officeDocument/2006/relationships/hyperlink" Target="https://78c.ru/%D0%9F%D1%80%D0%BE%D0%B5%D0%BA%D1%82%D0%BD%D0%BE%D0%B5%20%D0%BF%D0%BE%D1%80%D1%82%D1%84%D0%BE%D0%BB%D0%B8%D0%BE/16%20%C2%AB%D0%A0%D1%83%D0%BA%D0%B0%20%D1%81%20%D1%88%D0%B0%D1%80%D0%BE%D0%BC%C2%BB/%D0%9F%D1%80%D0%B8%D0%BC%D0%B5%D1%80%D1%8B/02%20%D0%A3%D0%B7%D0%B5%D0%BB%20%D0%A33%20%E2%80%94%20%20%D1%87%D0%B5%D1%80%D1%82%D1%91%D0%B6%20%D0%B8%20%D1%84%D0%BE%D1%82%D0%BE.pdf" TargetMode="External" /><ns0:Relationship Id="rId4" Type="http://schemas.openxmlformats.org/officeDocument/2006/relationships/image" Target="../media/image47.jpg" /><ns0:Relationship Id="rId5" Type="http://schemas.openxmlformats.org/officeDocument/2006/relationships/hyperlink" Target="https://78c.ru/%D0%9F%D1%80%D0%BE%D0%B5%D0%BA%D1%82%D0%BD%D0%BE%D0%B5%20%D0%BF%D0%BE%D1%80%D1%82%D1%84%D0%BE%D0%BB%D0%B8%D0%BE/16%20%C2%AB%D0%A0%D1%83%D0%BA%D0%B0%20%D1%81%20%D1%88%D0%B0%D1%80%D0%BE%D0%BC%C2%BB/%D0%9F%D1%80%D0%B8%D0%BC%D0%B5%D1%80%D1%8B/01%20%D0%A0%D0%B0%D1%81%D1%87%D1%91%D1%82%20%D0%BF%D0%BE%D0%B4%D0%B2%D0%B5%D1%81%D0%B0.pdf" TargetMode="External" /><ns0:Relationship Id="rId6" Type="http://schemas.openxmlformats.org/officeDocument/2006/relationships/image" Target="../media/image48.jpg" /><ns0:Relationship Id="rId7" Type="http://schemas.openxmlformats.org/officeDocument/2006/relationships/hyperlink" Target="https://78c.ru/%D0%9F%D1%80%D0%BE%D0%B5%D0%BA%D1%82%D0%BD%D0%BE%D0%B5%20%D0%BF%D0%BE%D1%80%D1%82%D1%84%D0%BE%D0%BB%D0%B8%D0%BE/16%20%C2%AB%D0%A0%D1%83%D0%BA%D0%B0%20%D1%81%20%D1%88%D0%B0%D1%80%D0%BE%D0%BC%C2%BB/%D0%9F%D1%80%D0%B8%D0%BC%D0%B5%D1%80%D1%8B/03%20%D0%A1%D0%BF%D0%B5%D1%86%D0%B8%D1%84%D0%B8%D0%BA%D0%B0%D1%86%D0%B8%D1%8F%20%D0%BC%D0%B5%D1%82%D0%B0%D0%BB%D0%BB%D0%BE%D0%BA%D0%BE%D0%BD%D1%81%D1%82%D1%80%D1%83%D0%BA%D1%86%D0%B8%D0%B9.pdf" TargetMode="External" /><ns0:Relationship Id="rId8" Type="http://schemas.openxmlformats.org/officeDocument/2006/relationships/notesSlide" Target="../notesSlides/notesSlide16.xml" /></ns0:Relationships>
</file>

<file path=ppt/slides/_rels/slide2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9.jpg" /><ns0:Relationship Id="rId3" Type="http://schemas.openxmlformats.org/officeDocument/2006/relationships/hyperlink" Target="https://78c.ru/%D0%9F%D1%80%D0%BE%D0%B5%D0%BA%D1%82%D0%BD%D0%BE%D0%B5%20%D0%BF%D0%BE%D1%80%D1%82%D1%84%D0%BE%D0%BB%D0%B8%D0%BE/17%20%D0%9D%D0%B0%D0%B2%D0%B5%D1%81%20%D0%B4%D0%BB%D1%8F%20%D0%B1%D1%83%D0%BD%D0%BA%D0%B5%D1%80%D0%B0/%D0%9F%D1%80%D0%B8%D0%BC%D0%B5%D1%80%D1%8B/01%20%D0%A2%D0%B5%D1%85%D0%BD%D0%BE%D0%BB%D0%BE%D0%B3%D0%B8%D1%8F%20%D0%BC%D0%BE%D0%BD%D1%82%D0%B0%D0%B6%D0%B0%20%D0%BA%D0%B0%D1%80%D0%BA%D0%B0%D1%81%D0%B0.pdf" TargetMode="External" /><ns0:Relationship Id="rId4" Type="http://schemas.openxmlformats.org/officeDocument/2006/relationships/image" Target="../media/image50.jpg" /><ns0:Relationship Id="rId5" Type="http://schemas.openxmlformats.org/officeDocument/2006/relationships/hyperlink" Target="https://78c.ru/%D0%9F%D1%80%D0%BE%D0%B5%D0%BA%D1%82%D0%BD%D0%BE%D0%B5%20%D0%BF%D0%BE%D1%80%D1%82%D1%84%D0%BE%D0%BB%D0%B8%D0%BE/17%20%D0%9D%D0%B0%D0%B2%D0%B5%D1%81%20%D0%B4%D0%BB%D1%8F%20%D0%B1%D1%83%D0%BD%D0%BA%D0%B5%D1%80%D0%B0/%D0%9F%D1%80%D0%B8%D0%BC%D0%B5%D1%80%D1%8B/02%20%D0%A0%D0%B0%D0%B7%D1%80%D0%B5%D0%B7%D1%8B%20%D0%B8%20%D1%81%D1%85%D0%B5%D0%BC%D1%8B%20%D1%80%D0%B0%D0%BC.pdf" TargetMode="External" /><ns0:Relationship Id="rId6" Type="http://schemas.openxmlformats.org/officeDocument/2006/relationships/image" Target="../media/image51.jpg" /><ns0:Relationship Id="rId7" Type="http://schemas.openxmlformats.org/officeDocument/2006/relationships/hyperlink" Target="https://78c.ru/%D0%9F%D1%80%D0%BE%D0%B5%D0%BA%D1%82%D0%BD%D0%BE%D0%B5%20%D0%BF%D0%BE%D1%80%D1%82%D1%84%D0%BE%D0%BB%D0%B8%D0%BE/17%20%D0%9D%D0%B0%D0%B2%D0%B5%D1%81%20%D0%B4%D0%BB%D1%8F%20%D0%B1%D1%83%D0%BD%D0%BA%D0%B5%D1%80%D0%B0/%D0%9F%D1%80%D0%B8%D0%BC%D0%B5%D1%80%D1%8B/03%20%D0%94%D0%B5%D1%82%D0%B0%D0%BB%D0%B8%D1%80%D0%BE%D0%B2%D0%BA%D0%B0%20%D1%81%D1%82%D0%BE%D0%B5%D0%BA.pdf" TargetMode="External" /><ns0:Relationship Id="rId8" Type="http://schemas.openxmlformats.org/officeDocument/2006/relationships/notesSlide" Target="../notesSlides/notesSlide17.xml" /></ns0:Relationships>
</file>

<file path=ppt/slides/_rels/slide2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52.jpg" /><ns0:Relationship Id="rId3" Type="http://schemas.openxmlformats.org/officeDocument/2006/relationships/hyperlink" Target="https://78c.ru/%D0%9F%D1%80%D0%BE%D0%B5%D0%BA%D1%82%D0%BD%D0%BE%D0%B5%20%D0%BF%D0%BE%D1%80%D1%82%D1%84%D0%BE%D0%BB%D0%B8%D0%BE/18%20%D0%A7%D0%B0%D1%81%D1%82%D0%BD%D1%8B%D0%B9%20%D0%B6%D0%B8%D0%BB%D0%BE%D0%B9%20%D0%B4%D0%BE%D0%BC/%D0%9F%D1%80%D0%B8%D0%BC%D0%B5%D1%80%D1%8B/01%20%D0%90%D1%80%D1%85%D0%B8%D1%82%D0%B5%D0%BA%D1%82%D1%83%D1%80%D0%BD%D1%8B%D0%B9%20%D0%BF%D0%BB%D0%B0%D0%BD%20%D0%B4%D0%BE%D0%BC%D0%B0.pdf" TargetMode="External" /><ns0:Relationship Id="rId4" Type="http://schemas.openxmlformats.org/officeDocument/2006/relationships/image" Target="../media/image53.jpg" /><ns0:Relationship Id="rId5" Type="http://schemas.openxmlformats.org/officeDocument/2006/relationships/hyperlink" Target="https://78c.ru/%D0%9F%D1%80%D0%BE%D0%B5%D0%BA%D1%82%D0%BD%D0%BE%D0%B5%20%D0%BF%D0%BE%D1%80%D1%82%D1%84%D0%BE%D0%BB%D0%B8%D0%BE/18%20%D0%A7%D0%B0%D1%81%D1%82%D0%BD%D1%8B%D0%B9%20%D0%B6%D0%B8%D0%BB%D0%BE%D0%B9%20%D0%B4%D0%BE%D0%BC/%D0%9F%D1%80%D0%B8%D0%BC%D0%B5%D1%80%D1%8B/02%20%D0%A1%D1%82%D1%80%D0%BE%D0%BF%D0%B8%D0%BB%D1%8C%D0%BD%D0%B0%D1%8F%20%D1%81%D1%85%D0%B5%D0%BC%D0%B0.pdf" TargetMode="External" /><ns0:Relationship Id="rId6" Type="http://schemas.openxmlformats.org/officeDocument/2006/relationships/image" Target="../media/image54.jpg" /><ns0:Relationship Id="rId7" Type="http://schemas.openxmlformats.org/officeDocument/2006/relationships/hyperlink" Target="https://78c.ru/%D0%9F%D1%80%D0%BE%D0%B5%D0%BA%D1%82%D0%BD%D0%BE%D0%B5%20%D0%BF%D0%BE%D1%80%D1%82%D1%84%D0%BE%D0%BB%D0%B8%D0%BE/18%20%D0%A7%D0%B0%D1%81%D1%82%D0%BD%D1%8B%D0%B9%20%D0%B6%D0%B8%D0%BB%D0%BE%D0%B9%20%D0%B4%D0%BE%D0%BC/%D0%9F%D1%80%D0%B8%D0%BC%D0%B5%D1%80%D1%8B/03%20%D0%A2%D0%B5%D0%BF%D0%BB%D0%BE%D0%B2%D0%BE%D0%B9%20%D1%83%D0%B7%D0%B5%D0%BB.pdf" TargetMode="External" /><ns0:Relationship Id="rId8" Type="http://schemas.openxmlformats.org/officeDocument/2006/relationships/notesSlide" Target="../notesSlides/notesSlide18.xml" /></ns0:Relationships>
</file>

<file path=ppt/slides/_rels/slide2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55.jpg" /><ns0:Relationship Id="rId3" Type="http://schemas.openxmlformats.org/officeDocument/2006/relationships/hyperlink" Target="https://78c.ru/%D0%9F%D1%80%D0%BE%D0%B5%D0%BA%D1%82%D0%BD%D0%BE%D0%B5%20%D0%BF%D0%BE%D1%80%D1%82%D1%84%D0%BE%D0%BB%D0%B8%D0%BE/19%20%D0%91%D0%B0%D0%BB%D0%BA%D0%B8%20%D0%BF%D0%B5%D1%80%D0%B5%D0%BA%D1%80%D1%8B%D1%82%D0%B8%D1%8F%20%E2%80%94%20%20%D1%81%D1%82%D0%B0%D0%BB%D1%8C%20%D0%B8%20%D0%9B%D0%A1%D0%A2%D0%9A/%D0%9F%D1%80%D0%B8%D0%BC%D0%B5%D1%80%D1%8B/01%20%D0%A1%D1%85%D0%B5%D0%BC%D0%B0%20%D0%B8%20%D1%80%D0%B0%D1%81%D1%87%D1%91%D1%82%20%D0%B4%D0%B2%D1%83%D1%82%D0%B0%D0%B2%D1%80%D0%B0.pdf" TargetMode="External" /><ns0:Relationship Id="rId4" Type="http://schemas.openxmlformats.org/officeDocument/2006/relationships/image" Target="../media/image56.jpg" /><ns0:Relationship Id="rId5" Type="http://schemas.openxmlformats.org/officeDocument/2006/relationships/hyperlink" Target="https://78c.ru/%D0%9F%D1%80%D0%BE%D0%B5%D0%BA%D1%82%D0%BD%D0%BE%D0%B5%20%D0%BF%D0%BE%D1%80%D1%82%D1%84%D0%BE%D0%BB%D0%B8%D0%BE/19%20%D0%91%D0%B0%D0%BB%D0%BA%D0%B8%20%D0%BF%D0%B5%D1%80%D0%B5%D0%BA%D1%80%D1%8B%D1%82%D0%B8%D1%8F%20%E2%80%94%20%20%D1%81%D1%82%D0%B0%D0%BB%D1%8C%20%D0%B8%20%D0%9B%D0%A1%D0%A2%D0%9A/%D0%9F%D1%80%D0%B8%D0%BC%D0%B5%D1%80%D1%8B/02%20%D0%92%D0%B0%D1%80%D0%B8%D0%B0%D0%BD%D1%82%D1%8B%20%D0%9B%D0%A1%D0%A2%D0%9A%20%D0%B8%20%D0%BE%D0%BF%D0%B8%D1%80%D0%B0%D0%BD%D0%B8%D0%B5.pdf" TargetMode="External" /><ns0:Relationship Id="rId6" Type="http://schemas.openxmlformats.org/officeDocument/2006/relationships/image" Target="../media/image57.jpg" /><ns0:Relationship Id="rId7" Type="http://schemas.openxmlformats.org/officeDocument/2006/relationships/hyperlink" Target="https://78c.ru/%D0%9F%D1%80%D0%BE%D0%B5%D0%BA%D1%82%D0%BD%D0%BE%D0%B5%20%D0%BF%D0%BE%D1%80%D1%82%D1%84%D0%BE%D0%BB%D0%B8%D0%BE/19%20%D0%91%D0%B0%D0%BB%D0%BA%D0%B8%20%D0%BF%D0%B5%D1%80%D0%B5%D0%BA%D1%80%D1%8B%D1%82%D0%B8%D1%8F%20%E2%80%94%20%20%D1%81%D1%82%D0%B0%D0%BB%D1%8C%20%D0%B8%20%D0%9B%D0%A1%D0%A2%D0%9A/%D0%9F%D1%80%D0%B8%D0%BC%D0%B5%D1%80%D1%8B/03%20%D0%9A%D0%BE%D0%BD%D1%82%D1%80%D0%BE%D0%BB%D1%8C%D0%BD%D0%B0%D1%8F%20%D0%BF%D1%80%D0%BE%D0%B2%D0%B5%D1%80%D0%BA%D0%B0%20%D1%80%D0%B0%D1%81%D1%87%D1%91%D1%82%D0%B0.pdf" TargetMode="External" /><ns0:Relationship Id="rId8" Type="http://schemas.openxmlformats.org/officeDocument/2006/relationships/notesSlide" Target="../notesSlides/notesSlide19.xml" /></ns0: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B4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C8D8E4"/>
                </a:solidFill>
                <a:latin typeface="Arial"/>
              </a:defRPr>
            </a:pPr>
            <a:r>
              <a:t>ИНЖЕНЕРНАЯ ПРАКТИКА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426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83E2CE"/>
                </a:solidFill>
                <a:latin typeface="Arial"/>
              </a:defRPr>
            </a:pPr>
            <a:r>
              <a:t>ПРОЕКТИРОВАНИЕ  /  РАСЧЁТЫ  /  ДОКУМЕНТАЦИЯ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5577840" cy="1828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4200" b="0">
                <a:solidFill>
                  <a:srgbClr val="FFFFFF"/>
                </a:solidFill>
                <a:latin typeface="Arial"/>
              </a:defRPr>
            </a:pPr>
            <a:r>
              <a:t>Портфолио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072" y="3877056"/>
            <a:ext cx="5212080" cy="7315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C8D8E4"/>
                </a:solidFill>
                <a:latin typeface="Arial"/>
              </a:defRPr>
            </a:pPr>
            <a:r>
              <a:t>Портфолио инженерных проработок и подготовки документации.</a:t>
            </a:r>
          </a:p>
        </p:txBody>
      </p:sp>
      <p:pic>
        <p:nvPicPr>
          <p:cNvPr id="11" name="Picture 10" descr="P01-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79" y="1828896"/>
            <a:ext cx="4937759" cy="349281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426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C8D8E4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C8D8E4"/>
                </a:solidFill>
                <a:latin typeface="Arial"/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ПОДХОД И КОМПЕТЕНЦИИ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972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800" b="0">
                <a:solidFill>
                  <a:srgbClr val="142B43"/>
                </a:solidFill>
                <a:latin typeface="Arial"/>
              </a:defRPr>
            </a:pPr>
            <a:r>
              <a:t>Связываем чертежи, расчёты и состав документации.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2075688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258568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Архитектура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670048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Планы, перепланировки, разрезы, отделка и концепции.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06824" y="2075688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89704" y="2258568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Конструкции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9704" y="2670048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Металлокаркасы, фундаменты, промышленные полы, стропила и узлы.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10728" y="2075688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93608" y="2258568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Инженерные системы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2670048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Вентиляция, ВК, кислородные трубопроводы и электрические схемы.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685032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3867912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Организация работ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4279392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ППР, монтажные схемы, строповка, технологические карты и графики.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06824" y="3685032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489704" y="3867912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Объёмы и сметы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89704" y="4279392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ВОР, ВОМ, спецификации и детализация по корпусам и помещениям.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110728" y="3685032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93608" y="3867912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Подготовка документации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93608" y="4279392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Структура комплектов, маркировка, связи и единое оформление.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5504688"/>
            <a:ext cx="11064240" cy="6217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647685"/>
                </a:solidFill>
                <a:latin typeface="Arial"/>
              </a:defRPr>
            </a:pPr>
            <a:r>
              <a:t>Каждый кейс раскрыт через задачу, объём проработки и примеры материалов. Состав разделов указан на слайдах; в PDF-примерах сохранены исходные реквизиты и сведения об участниках проектирования.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НАВИГАЦИЯ ПО ПРОЕКТАМ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78992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142B43"/>
                </a:solidFill>
                <a:latin typeface="Arial"/>
              </a:defRPr>
            </a:pPr>
            <a:r>
              <a:t>Проекты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2221992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847088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11" name="TextBox 10">
            <a:hlinkClick action="ppaction://hlinksldjump" r:id="rId2"/>
          </p:cNvPr>
          <p:cNvSpPr txBox="1"/>
          <p:nvPr/>
        </p:nvSpPr>
        <p:spPr>
          <a:xfrm>
            <a:off x="932688" y="1847088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Завод переработки алюминия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0" y="184708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642616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2267712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5" name="TextBox 14">
            <a:hlinkClick action="ppaction://hlinksldjump" r:id="rId3"/>
          </p:cNvPr>
          <p:cNvSpPr txBox="1"/>
          <p:nvPr/>
        </p:nvSpPr>
        <p:spPr>
          <a:xfrm>
            <a:off x="932688" y="2267712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МФЦ комплекса «Мамисон»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0" y="2267712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063240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688336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9" name="TextBox 18">
            <a:hlinkClick action="ppaction://hlinksldjump" r:id="rId4"/>
          </p:cNvPr>
          <p:cNvSpPr txBox="1"/>
          <p:nvPr/>
        </p:nvSpPr>
        <p:spPr>
          <a:xfrm>
            <a:off x="932688" y="2688336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КВД Невского района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0" y="268833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3483864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3108960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3" name="TextBox 22">
            <a:hlinkClick action="ppaction://hlinksldjump" r:id="rId5"/>
          </p:cNvPr>
          <p:cNvSpPr txBox="1"/>
          <p:nvPr/>
        </p:nvSpPr>
        <p:spPr>
          <a:xfrm>
            <a:off x="932688" y="310896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КРТ в Ханты-Мансийске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0" y="310896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3904488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3529584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05</a:t>
            </a:r>
          </a:p>
        </p:txBody>
      </p:sp>
      <p:sp>
        <p:nvSpPr>
          <p:cNvPr id="27" name="TextBox 26">
            <a:hlinkClick action="ppaction://hlinksldjump" r:id="rId6"/>
          </p:cNvPr>
          <p:cNvSpPr txBox="1"/>
          <p:nvPr/>
        </p:nvSpPr>
        <p:spPr>
          <a:xfrm>
            <a:off x="932688" y="3529584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Офис ДМ40411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0" y="3529584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4325112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2920" y="3950208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06</a:t>
            </a:r>
          </a:p>
        </p:txBody>
      </p:sp>
      <p:sp>
        <p:nvSpPr>
          <p:cNvPr id="31" name="TextBox 30">
            <a:hlinkClick action="ppaction://hlinksldjump" r:id="rId7"/>
          </p:cNvPr>
          <p:cNvSpPr txBox="1"/>
          <p:nvPr/>
        </p:nvSpPr>
        <p:spPr>
          <a:xfrm>
            <a:off x="932688" y="3950208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Жилой дом ПВ31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0" y="395020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2920" y="4745736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4370832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07</a:t>
            </a:r>
          </a:p>
        </p:txBody>
      </p:sp>
      <p:sp>
        <p:nvSpPr>
          <p:cNvPr id="35" name="TextBox 34">
            <a:hlinkClick action="ppaction://hlinksldjump" r:id="rId8"/>
          </p:cNvPr>
          <p:cNvSpPr txBox="1"/>
          <p:nvPr/>
        </p:nvSpPr>
        <p:spPr>
          <a:xfrm>
            <a:off x="932688" y="4370832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Переход МЦД-1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0" y="4370832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5166360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02920" y="4791456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08</a:t>
            </a:r>
          </a:p>
        </p:txBody>
      </p:sp>
      <p:sp>
        <p:nvSpPr>
          <p:cNvPr id="39" name="TextBox 38">
            <a:hlinkClick action="ppaction://hlinksldjump" r:id="rId9"/>
          </p:cNvPr>
          <p:cNvSpPr txBox="1"/>
          <p:nvPr/>
        </p:nvSpPr>
        <p:spPr>
          <a:xfrm>
            <a:off x="932688" y="4791456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Узлы учёта кислорода ТВСЗ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0" y="479145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02920" y="5586984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5212080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09</a:t>
            </a:r>
          </a:p>
        </p:txBody>
      </p:sp>
      <p:sp>
        <p:nvSpPr>
          <p:cNvPr id="43" name="TextBox 42">
            <a:hlinkClick action="ppaction://hlinksldjump" r:id="rId10"/>
          </p:cNvPr>
          <p:cNvSpPr txBox="1"/>
          <p:nvPr/>
        </p:nvSpPr>
        <p:spPr>
          <a:xfrm>
            <a:off x="932688" y="521208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Распределительный пункт 6 кВ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0" y="521208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2920" y="6007608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02920" y="5632704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47" name="TextBox 46">
            <a:hlinkClick action="ppaction://hlinksldjump" r:id="rId11"/>
          </p:cNvPr>
          <p:cNvSpPr txBox="1"/>
          <p:nvPr/>
        </p:nvSpPr>
        <p:spPr>
          <a:xfrm>
            <a:off x="932688" y="5632704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Фундаменты дома с бассейном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0" y="5632704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263640" y="2221992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263640" y="1847088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51" name="TextBox 50">
            <a:hlinkClick action="ppaction://hlinksldjump" r:id="rId12"/>
          </p:cNvPr>
          <p:cNvSpPr txBox="1"/>
          <p:nvPr/>
        </p:nvSpPr>
        <p:spPr>
          <a:xfrm>
            <a:off x="6693407" y="1847088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«Дмитровский I»: полы U1/U2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430000" y="184708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263640" y="2642616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263640" y="2267712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55" name="TextBox 54">
            <a:hlinkClick action="ppaction://hlinksldjump" r:id="rId13"/>
          </p:cNvPr>
          <p:cNvSpPr txBox="1"/>
          <p:nvPr/>
        </p:nvSpPr>
        <p:spPr>
          <a:xfrm>
            <a:off x="6693407" y="2267712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Дом в Филимонковском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430000" y="2267712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263640" y="3063240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263640" y="2688336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59" name="TextBox 58">
            <a:hlinkClick action="ppaction://hlinksldjump" r:id="rId14"/>
          </p:cNvPr>
          <p:cNvSpPr txBox="1"/>
          <p:nvPr/>
        </p:nvSpPr>
        <p:spPr>
          <a:xfrm>
            <a:off x="6693407" y="2688336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Стропильная система в Агалатово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430000" y="268833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263640" y="3483864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263640" y="3108960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63" name="TextBox 62">
            <a:hlinkClick action="ppaction://hlinksldjump" r:id="rId15"/>
          </p:cNvPr>
          <p:cNvSpPr txBox="1"/>
          <p:nvPr/>
        </p:nvSpPr>
        <p:spPr>
          <a:xfrm>
            <a:off x="6693407" y="310896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Спальные корпуса «Барвихи»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430000" y="310896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263640" y="3904488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263640" y="3529584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67" name="TextBox 66">
            <a:hlinkClick action="ppaction://hlinksldjump" r:id="rId16"/>
          </p:cNvPr>
          <p:cNvSpPr txBox="1"/>
          <p:nvPr/>
        </p:nvSpPr>
        <p:spPr>
          <a:xfrm>
            <a:off x="6693407" y="3529584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Ремонт Посольства Ливии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1430000" y="3529584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18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263640" y="4325112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263640" y="3950208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71" name="TextBox 70">
            <a:hlinkClick action="ppaction://hlinksldjump" r:id="rId17"/>
          </p:cNvPr>
          <p:cNvSpPr txBox="1"/>
          <p:nvPr/>
        </p:nvSpPr>
        <p:spPr>
          <a:xfrm>
            <a:off x="6693407" y="3950208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«Рука с шаром»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430000" y="395020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19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263640" y="4745736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263640" y="4370832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75" name="TextBox 74">
            <a:hlinkClick action="ppaction://hlinksldjump" r:id="rId18"/>
          </p:cNvPr>
          <p:cNvSpPr txBox="1"/>
          <p:nvPr/>
        </p:nvSpPr>
        <p:spPr>
          <a:xfrm>
            <a:off x="6693407" y="4370832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Навес для бункера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430000" y="4370832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20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263640" y="5166360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263640" y="4791456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18</a:t>
            </a:r>
          </a:p>
        </p:txBody>
      </p:sp>
      <p:sp>
        <p:nvSpPr>
          <p:cNvPr id="79" name="TextBox 78">
            <a:hlinkClick action="ppaction://hlinksldjump" r:id="rId19"/>
          </p:cNvPr>
          <p:cNvSpPr txBox="1"/>
          <p:nvPr/>
        </p:nvSpPr>
        <p:spPr>
          <a:xfrm>
            <a:off x="6693407" y="4791456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Частный жилой дом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1430000" y="479145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21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263640" y="5586984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6263640" y="5212080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19</a:t>
            </a:r>
          </a:p>
        </p:txBody>
      </p:sp>
      <p:sp>
        <p:nvSpPr>
          <p:cNvPr id="83" name="TextBox 82">
            <a:hlinkClick action="ppaction://hlinksldjump" r:id="rId20"/>
          </p:cNvPr>
          <p:cNvSpPr txBox="1"/>
          <p:nvPr/>
        </p:nvSpPr>
        <p:spPr>
          <a:xfrm>
            <a:off x="6693407" y="521208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Балки перекрытия: сталь и ЛСТК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1430000" y="521208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22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ИНЖЕНЕРНЫЕ СИСТЕМЫ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01   •   ВК / ОВиК / Наружные сети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Завод переработки алюминия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Инженерные системы промышленного комплекса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Алексеевка, Самарская область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Проработать водоснабжение, водоотведение и климатические системы при реконструкции производственного корпуса под переработку вторичного алюминия.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разделы внутренних и наружных сетей водоснабжения и канализации.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схемы пожаротушения, насосные станции и размещение оборудования.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разделы отопления и вентиляции, спецификации и ведомости объёмов.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Комплект инженерных разделов с планами, схемами, расчётными таблицами и спецификациями для промышленного объекта.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8 инженерных томов  •  ОВиК, ВК и наружные сети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1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Схема наружных сетей  •  стр. 38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1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Насосная станция  •  стр. 44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1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Водный баланс  •  стр. 46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02   •   КМ / Монтажные схемы / Деталировка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МФЦ комплекса «Мамисон»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Металлические конструкции туристической инфраструктуры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Туристический комплекс «Мамисон»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Подготовить комплект металлических конструкций многофункционального центра с понятной связью монтажных схем, узлов и спецификаций.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схемы установки стоек и элементов покрытия с координатными привязками.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Оформлены конструктивные узлы и деталировка металлических элементов.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спецификации деталей и ведомости отправочных элементов.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Альбом КМ, раскрывающий компоновку несущих элементов, узлы соединений и состав металлоконструкций.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24 страницы альбома  •  Монтажные схемы, узлы и ведомости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2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Стойки крыши  •  стр. 12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2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Разрез каркаса по оси 8  •  стр. 16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2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Металлические входные группы  •  стр. 20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ИНЖЕНЕРНЫЕ СИСТЕМЫ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03   •   ОВ / Аксонометрия / Спецификация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КВД Невского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Вентиляция медицинского объекта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Санкт-Петербург, Железнодорожный пр., 28, лит. 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Проработать приточно-вытяжную вентиляцию медицинского объекта и представить решения связанными планами, разрезами и спецификациями.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аксонометрические схемы приточных и вытяжных систем.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разрезы, высотные привязки и размещение воздуховодов.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расчётные материалы и спецификация оборудования, изделий и материалов.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Комплект вентиляции со схемами систем, расчётными материалами и спецификацией оборудования.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Приток + вытяжка  •  Аксонометрия, разрезы и спецификация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3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Аксонометрия П1В1  •  стр. 29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3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Разрезы систем вентиляции  •  стр. 34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3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Спецификация вентиляции  •  стр. 35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04   •   КРТ / Концепция / Планировка территории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КРТ в Ханты-Мансийске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Архитектурно-градостроительная концепция территории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Ханты-Мансийск, квартал Рознина–Свердлова–Пионерская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Сформировать концепцию развития территории и показать архитектурную организацию застройки в едином презентационном альбоме.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Проработана планировочная структура территории и размещение объектов.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архитектурные иллюстрации и схемы концепции.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1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 альбом с последовательным раскрытием градостроительных решений.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7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7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7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3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Концептуальный альбом для обсуждения развития территории и дальнейшей проектной проработки.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2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15 страниц концепции  •  Планировочные решения и иллюстрации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4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Генеральный план концепции  •  стр. 11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4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Очередность реализации  •  стр. 14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4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Перспективный вид  •  стр. 15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05   •   АР / Перепланировка / Отделка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Офис ДМ40411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Перепланировка и отделка офисного помещения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ул. Озёрная, 42А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Разработать связанный комплект планов перепланировки и отделки, пригодный для работы с перегородками, заполнениями и покрытиями.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планы до и после перепланировки, монтажно-демонтажный план и экспликация.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планы полов и потолков, узлы перегородок и составы отделки.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ведомости и спецификации; девять листов перенесены в единое оформление Документация.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Девять связанных листов АР в PDF, DXF и SVG со штампом ИП Левыкин А.Д.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9 проектных листов  •  Планы, узлы и ведомости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5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План после перепланировки  •  стр. 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5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Узлы перегородок и пола  •  стр. 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5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Ведомости отделки  •  стр. 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06   •   ЭП / Планы / Разрезы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Жилой дом ПВ31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Эскизные архитектурные решения и пояснительная записка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Московская область, Жуковка, «Парк Вилл», участок 31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Раскрыть архитектурное решение жилого дома: планировку, внешний вид, высотную организацию и состав конструктивных слоёв.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планы и архитектурные виды дома.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разрезы с высотными отметками и выносками составов конструкций.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эскизный альбом и пояснительная записка.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Эскизный пакет, объединяющий графические решения и текстовое описание проекта.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ЭП + пояснительная записка  •  32 и 29 страниц в исходных документах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6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8711" y="1225296"/>
            <a:ext cx="2301936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План первого этажа  •  стр. 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6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Продольный разрез  •  стр. 13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6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Визуализация дома  •  стр. 21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ОРГАНИЗАЦИЯ РАБОТ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07   •   ППР / Строповка / Монтаж крана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Переход МЦД-1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ППР и организация сложных монтажных работ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Бутырский Вал, 48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Описать порядок производства работ и графически проработать монтажные операции на транспортном объекте.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текстовая часть ППР, последовательность операций и требования к организации площадки.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схемы строповки и размещения оснастки.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08279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площадки сборки и демонтажа крана, ограничения и меры безопасности.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2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2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2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8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ППР с отдельной графической частью: стройгенплан, монтажные схемы и технологические указания.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7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7 графических листов  •  Дополняют текстовую часть ППР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7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Строповка пролётного строения  •  стр. 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7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Сборка и демонтаж крана  •  стр. 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7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Работы в технологическое окно  •  стр. 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ИНЖЕНЕРНЫЕ СИСТЕМЫ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08   •   Трубопроводы / Монтажные листы / Смета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Узлы учёта кислорода ТВСЗ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Монтажные решения и сметная проработка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Тихвинский вагоностроительный завод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Перевести решения по трубопроводным участкам в понятные монтажные листы с размерами, составом узлов и ведомостями.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типовые узлы с отводами, соединениями и длинами элементов.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монтажные листы для семи участков в корпусах предприятия.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спецификации и сметный комплект по монтажным работам.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Пакет узлов и монтажных листов, позволяющий сопоставить графику, состав материалов и стоимость работ.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7 монтажных участков  •  Плюс общие узлы и сметный пакет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8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Полный узел учёта кислорода  •  стр.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8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Корпус 148: монтажный лист  •  стр.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8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Ресурсная смета узла  •  стр. 2, 3, 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ИНЖЕНЕРНЫЕ СИСТЕМЫ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09   •   ЭС / 6 кВ / Расчёт нагрузок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Распределительный пункт 6 кВ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Принципиальная электрическая схема и нагрузки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Санкт-Петербург, Лапинский проспект,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Систематизировать структуру распределительного пункта, вводы, секции шин и отходящие линии в единой схеме.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Подготовлена двухсекционная принципиальная схема распределительного пункта.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Показаны вводы, трансформаторы, учёт и отходящие ячейки.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08279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расчёт нагрузок и спецификация; обозначены точки для расчёта короткого замыкания.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2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2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2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8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Схемный и расчётный пакет для дальнейшей детализации электроснабжения.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7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2 схемных документа  •  Принципиальная схема и точки КЗ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9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Схема электроснабжения 6 кВ  •  стр.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9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Расчётные точки короткого замыкания  •  стр.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9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Расчёт электрических нагрузок  •  4 стр.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10   •   Фундаменты / Основание / Расчёт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Фундаменты дома с бассейном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Расчёт основания и анализ проектной схемы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Покровка, Московская область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Проверить работу основания дома с бассейном по заданной расчётной схеме и исходным материалам.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исходные условия и принятая расчётная схема основания.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расчётные проверки и сравнение рассматриваемых сценариев.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Оформлены результаты, ограничения проверки и отдельный лист расчётной схемы.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Расчётная записка и графическая схема с прослеживаемой связью исходных условий и выводов.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Расчёт + схема  •  13 страниц расчётного пакета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0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Расчётная схема фундаментов  •  стр.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0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664" y="5120640"/>
            <a:ext cx="58195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Грунты и сбор нагрузок  •  стр. 2, 3, 4, 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0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1744" y="5120640"/>
            <a:ext cx="58195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Результаты и границы проверки  •  стр. 9, 10, 11, 12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11   •   КЖ / Промышленные полы / Узлы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«Дмитровский I»: полы U1/U2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Конструктивные решения промышленных полов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Спас-Каменка, Дмитровский округ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Раскрыть устройство промышленных полов по блокам U1/U2, связать планы, разрезы, детали и расход материалов.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планы устройства полов с делением по блокам и типам конструкций.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швы, утепление, разрезы и эскизы гнутых деталей.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08279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спецификации материалов и коммерческая смета на полы и перекрытие по нескольким блокам комплекса.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2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2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2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8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Комплект КЖ полов с узлами и материальными ведомостями, дополненный сметой.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7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13 страниц альбома КЖ  •  Полы U1/U2 и сметное приложение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1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282" y="1225296"/>
            <a:ext cx="4608794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Плита основания пола  •  стр. 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1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Швы и узлы пола  •  стр. 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1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Коммерческая смета полов комплекса  •  стр. 1, 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12   •   АР / КР / Объёмы и смета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Дом в Филимонковском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Архитектура, конструкции и сверка объёмов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квартал 157А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Подготовить архитектурные и конструктивные решения жилого дома и связать их со сметными объёмами.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планы, разрезы и маркировка архитектурных элементов.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конструктивные разделы КР и КР0 с узлами и ведомостями.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сметный пакет и отдельная сверка объёмов по рабочей документации.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Три проектных тома и сметно-объёмное приложение с привязкой позиций к проектным материалам.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АР + КР + КР0  •  Проектные и сметные материалы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2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Маркировочный план  •  стр. 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2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Сверка объёмов стен  •  стр.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2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Смета прямых затрат  •  стр. 1, 2, 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13   •   Стропила / Расчёт / КД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8115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Стропильная система в Агалатово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51456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Расчёт, сборочная схема и деталировка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561082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Агалатово, Ленинградская область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858008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053461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Проработать стропильную систему дома и раскрыть её на уровне сборки и отдельных деталей.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54749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75208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Представлены расчётные материалы и общая схема стропильной системы.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20954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узлы опирания и особые позиции с условиями применения.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66699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 отдельный 11-страничный комплект КД; исходные модели дома сохранены как входные материалы.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5197601"/>
            <a:ext cx="5349240" cy="685482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5197601"/>
            <a:ext cx="23774" cy="685482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28904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508497"/>
            <a:ext cx="5074920" cy="39287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Связанный пакет расчёта и деталировки стропильной системы.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020244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11 листов КД  •  Дополняют основной расчётный пакет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3-E2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Опирание на мауэрлат  •  стр. 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3-E1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Стропильная система  •  стр. 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3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Ведомость элементов  •  стр. 11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ОБЪЁМЫ И СМЕТЫ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14   •   ВОР / ВОМ / Коммерческая смета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Спальные корпуса «Барвихи»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Ведомости объёмов и коммерческая смета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Барвиха, Московская область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Систематизировать объёмы работ и материалов для восьми типовых спальных корпусов по архитектурным и конструктивным разделам.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ВОР по архитектурным и конструктивным решениям с листами-основаниями.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Подготовлена ВОМ с единицами измерения и раздельными количествами на один и восемь корпусов.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Сформирована коммерческая смета и комментарии по уточняемым позициям.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Редактируемый сметно-объёмный пакет для сопоставления проектных решений, материалов и стоимости.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8 типовых корпусов  •  Отдельные количества на корпус и комплекс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4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105" y="1225296"/>
            <a:ext cx="4605148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Ведомость объёмов работ  •  A1:H28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4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28" y="5120640"/>
            <a:ext cx="1164222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Ведомость материалов  •  A1:H26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4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608" y="5120640"/>
            <a:ext cx="1164222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Коммерческая смета  •  A1:J25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ОБЪЁМЫ И СМЕТЫ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15   •   ТСН / ВОР/ВОМ / По помещениям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Ремонт Посольства Ливии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Сметная проработка первого этапа по помещениям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Мосфильмовская ул., 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Собрать сметный пакет первого этапа ремонта с детализацией по этажам и помещениям и раздельным учётом работ и материалов.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ведомости работ и материалов по помещениям и этажам.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Сформированы локальная смета в форме 4 и подбор ТСН-кодов.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08279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сводные итоги, ведомости материалов и результаты внутренней сверки расчётных позиций.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2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2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2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8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Сметно-объёмный комплект первого этапа с прослеживаемой детализацией от помещения до итогового свода.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7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94 помещения  •  Объём рассматриваемого первого этапа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5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Локальная смета: свод и позиции  •  стр. 1, 4, 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5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Сводный выпуск этапа1  •  стр. 1,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5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Подбор сметных позиций  •  стр. 1, 2, 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16   •   КМ / Нестандартная конструкция / Узлы крепления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«Рука с шаром»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Конструктивная проработка подвесной декорации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Санкт-Петербург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Проработать каркас и крепления нестандартной подвесной декоративной конструкции и оформить решения отдельными связанными документами.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Представлены схемы и спецификация металлического каркаса.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Выполнена расчётная проработка по заданной нагрузке и схеме подвеса.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Оформлен восьмилистовой пакет избранных узлов: У3, У4, У5, У6, У10, У12, У15, У16.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Конструктивный альбом, расчётная записка и пакет узлов для подвесной декорации.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8 листов узлов  •  У3, У4, У5, У6, У10, У12, У15, У16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6-E2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Узел У3: чертёж и фото  •  стр.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6-E1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664" y="5120640"/>
            <a:ext cx="58195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Расчёт подвеса  •  стр. 2, 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6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Спецификация металлоконструкций  •  стр. 22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ОРГАНИЗАЦИЯ РАБОТ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17   •   ППР / Металлоконструкции / Техкарты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Навес для бункера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ППР на навес для бункера металлических отходов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ул. Клары Цеткин, 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Подготовить последовательный пакет производства работ для навеса хранения бункера металлических отходов.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пояснительная и расчётная части, спецификации и ведомости.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технологические карты и графики работ, материалов и рабочих.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графические листы, требования охраны труда, пожарной безопасности и экологии.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Альбом ППР, объединяющий технологию, расчёты, графики и рабочие схемы.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107 страниц ППР  •  Включая восемь графических листов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7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752" y="1225296"/>
            <a:ext cx="2515854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Технология монтажа каркаса  •  стр. 67, 68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7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Разрезы и схемы рам  •  стр. 103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7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Деталировка стоек  •  стр. 105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18   •   АР/КР / ОВ / ВК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Частный жилой дом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Архитектурные решения и внутренние инженерные системы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Индивидуальный жилой объект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Представить архитектурно-конструктивные решения жилого дома и отдельный альбом отопления, водоснабжения и водоотведения.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архитектурные и конструктивные листы, планы, виды и ведомости заполнений.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отопление и внутренние системы водоснабжения и канализации.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два отдельных альбома: архитектурный и инженерный.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Архитектурный пакет и альбом ОВ/ВК с планами, схемами и спецификациями.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АР/КР + ОВ/ВК  •  Два тома проектных материалов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9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Архитектурный план дома  •  стр. 13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9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Стропильная схема  •  стр. 40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9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Тепловой узел  •  стр. 18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19   •   Расчёт / Двутавры / ЛСТК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Балки перекрытия: сталь и ЛСТК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Сравнение вариантов по прочности и прогибам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Расчётный пакет №59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Сопоставить варианты балок перекрытия и представить расчётные проверки в понятной структуре исходных параметров и результатов.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исходные нагрузки, пролёты и характеристики рассматриваемых сечений.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проверки прочности и прогибов для двутавров и ЛСТК.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Оформлены сравнительная записка, подробный ход решения и отдельная проверка расчёта.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Три взаимосвязанных расчётных документа и таблица вариантов балок.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2 типа конструкций  •  Двутавры и ЛСТК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20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Схема и расчёт двутавра  •  стр. 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20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Варианты ЛСТК и опирание  •  стр. 9, 10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20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Контрольная проверка расчёта  •  стр. 3, 4, 5, 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B4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C8D8E4"/>
                </a:solidFill>
                <a:latin typeface="Arial"/>
              </a:defRPr>
            </a:pPr>
            <a:r>
              <a:t>ПРОЕКТНЫЕ МАТЕРИАЛЫ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426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72" y="1508760"/>
            <a:ext cx="10698480" cy="1600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3800" b="0">
                <a:solidFill>
                  <a:srgbClr val="FFFFFF"/>
                </a:solidFill>
                <a:latin typeface="Arial"/>
              </a:defRPr>
            </a:pPr>
            <a:r>
              <a:t>Понятные решения.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3800" b="0">
                <a:solidFill>
                  <a:srgbClr val="FFFFFF"/>
                </a:solidFill>
                <a:latin typeface="Arial"/>
              </a:defRPr>
            </a:pPr>
            <a:r>
              <a:t>Документация в деталях.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3474720"/>
            <a:ext cx="987552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C8D8E4"/>
                </a:solidFill>
                <a:latin typeface="Arial"/>
              </a:defRPr>
            </a:pPr>
            <a:r>
              <a:t>Архитектурные и инженерные проработки, расчётные и сметные пакеты. От концептуальной схемы — до узла, ведомости и организации работ.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5257800"/>
            <a:ext cx="1078992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C8D8E4"/>
                </a:solidFill>
                <a:latin typeface="Arial"/>
              </a:defRPr>
            </a:pPr>
            <a:r>
              <a:t>Чертежи • Расчёты • Ведомости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426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C8D8E4"/>
                </a:solidFill>
                <a:latin typeface="Arial"/>
              </a:defRPr>
            </a:pPr>
            <a:r>
              <a:t>ИП Левыкин А.Д.  •  Проектные и расчётные материалы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C8D8E4"/>
                </a:solidFill>
                <a:latin typeface="Arial"/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theme/theme1.xml><?xml version="1.0" encoding="utf-8"?>
<ns0:theme xmlns:ns0="http://schemas.openxmlformats.org/drawingml/2006/main" name="Office Theme">
  <ns0:themeElements>
    <ns0:clrScheme name="Office">
      <ns0:dk1>
        <ns0:sysClr val="windowText" lastClr="000000"/>
      </ns0:dk1>
      <ns0:lt1>
        <ns0:sysClr val="window" lastClr="FFFFFF"/>
      </ns0:lt1>
      <ns0:dk2>
        <ns0:srgbClr val="1F497D"/>
      </ns0:dk2>
      <ns0:lt2>
        <ns0:srgbClr val="EEECE1"/>
      </ns0:lt2>
      <ns0:accent1>
        <ns0:srgbClr val="4F81BD"/>
      </ns0:accent1>
      <ns0:accent2>
        <ns0:srgbClr val="C0504D"/>
      </ns0:accent2>
      <ns0:accent3>
        <ns0:srgbClr val="9BBB59"/>
      </ns0:accent3>
      <ns0:accent4>
        <ns0:srgbClr val="8064A2"/>
      </ns0:accent4>
      <ns0:accent5>
        <ns0:srgbClr val="4BACC6"/>
      </ns0:accent5>
      <ns0:accent6>
        <ns0:srgbClr val="F79646"/>
      </ns0:accent6>
      <ns0:hlink>
        <ns0:srgbClr val="647685"/>
      </ns0:hlink>
      <ns0:folHlink>
        <ns0:srgbClr val="647685"/>
      </ns0:folHlink>
    </ns0:clrScheme>
    <ns0:fontScheme name="Office">
      <ns0:majorFont>
        <ns0:latin typeface="Calibri"/>
        <ns0:ea typeface=""/>
        <ns0:cs typeface=""/>
        <ns0:font script="Jpan" typeface="ＭＳ Ｐゴシック"/>
        <ns0:font script="Hang" typeface="맑은 고딕"/>
        <ns0:font script="Hans" typeface="宋体"/>
        <ns0:font script="Hant" typeface="新細明體"/>
        <ns0:font script="Arab" typeface="Times New Roman"/>
        <ns0:font script="Hebr" typeface="Times New Roman"/>
        <ns0:font script="Thai" typeface="Angsana New"/>
        <ns0:font script="Ethi" typeface="Nyala"/>
        <ns0:font script="Beng" typeface="Vrinda"/>
        <ns0:font script="Gujr" typeface="Shruti"/>
        <ns0:font script="Khmr" typeface="MoolBoran"/>
        <ns0:font script="Knda" typeface="Tunga"/>
        <ns0:font script="Guru" typeface="Raavi"/>
        <ns0:font script="Cans" typeface="Euphemia"/>
        <ns0:font script="Cher" typeface="Plantagenet Cherokee"/>
        <ns0:font script="Yiii" typeface="Microsoft Yi Baiti"/>
        <ns0:font script="Tibt" typeface="Microsoft Himalaya"/>
        <ns0:font script="Thaa" typeface="MV Boli"/>
        <ns0:font script="Deva" typeface="Mangal"/>
        <ns0:font script="Telu" typeface="Gautami"/>
        <ns0:font script="Taml" typeface="Latha"/>
        <ns0:font script="Syrc" typeface="Estrangelo Edessa"/>
        <ns0:font script="Orya" typeface="Kalinga"/>
        <ns0:font script="Mlym" typeface="Kartika"/>
        <ns0:font script="Laoo" typeface="DokChampa"/>
        <ns0:font script="Sinh" typeface="Iskoola Pota"/>
        <ns0:font script="Mong" typeface="Mongolian Baiti"/>
        <ns0:font script="Viet" typeface="Times New Roman"/>
        <ns0:font script="Uigh" typeface="Microsoft Uighur"/>
        <ns0:font script="Geor" typeface="Sylfaen"/>
      </ns0:majorFont>
      <ns0:minorFont>
        <ns0:latin typeface="Calibri"/>
        <ns0:ea typeface=""/>
        <ns0:cs typeface=""/>
        <ns0:font script="Jpan" typeface="ＭＳ Ｐゴシック"/>
        <ns0:font script="Hang" typeface="맑은 고딕"/>
        <ns0:font script="Hans" typeface="宋体"/>
        <ns0:font script="Hant" typeface="新細明體"/>
        <ns0:font script="Arab" typeface="Arial"/>
        <ns0:font script="Hebr" typeface="Arial"/>
        <ns0:font script="Thai" typeface="Cordia New"/>
        <ns0:font script="Ethi" typeface="Nyala"/>
        <ns0:font script="Beng" typeface="Vrinda"/>
        <ns0:font script="Gujr" typeface="Shruti"/>
        <ns0:font script="Khmr" typeface="DaunPenh"/>
        <ns0:font script="Knda" typeface="Tunga"/>
        <ns0:font script="Guru" typeface="Raavi"/>
        <ns0:font script="Cans" typeface="Euphemia"/>
        <ns0:font script="Cher" typeface="Plantagenet Cherokee"/>
        <ns0:font script="Yiii" typeface="Microsoft Yi Baiti"/>
        <ns0:font script="Tibt" typeface="Microsoft Himalaya"/>
        <ns0:font script="Thaa" typeface="MV Boli"/>
        <ns0:font script="Deva" typeface="Mangal"/>
        <ns0:font script="Telu" typeface="Gautami"/>
        <ns0:font script="Taml" typeface="Latha"/>
        <ns0:font script="Syrc" typeface="Estrangelo Edessa"/>
        <ns0:font script="Orya" typeface="Kalinga"/>
        <ns0:font script="Mlym" typeface="Kartika"/>
        <ns0:font script="Laoo" typeface="DokChampa"/>
        <ns0:font script="Sinh" typeface="Iskoola Pota"/>
        <ns0:font script="Mong" typeface="Mongolian Baiti"/>
        <ns0:font script="Viet" typeface="Arial"/>
        <ns0:font script="Uigh" typeface="Microsoft Uighur"/>
        <ns0:font script="Geor" typeface="Sylfaen"/>
      </ns0:minorFont>
    </ns0:fontScheme>
    <ns0:fmtScheme name="Office">
      <ns0:fillStyleLst>
        <ns0:solidFill>
          <ns0:schemeClr val="phClr"/>
        </ns0:solidFill>
        <ns0:gradFill rotWithShape="1">
          <ns0:gsLst>
            <ns0:gs pos="0">
              <ns0:schemeClr val="phClr">
                <ns0:tint val="50000"/>
                <ns0:satMod val="300000"/>
              </ns0:schemeClr>
            </ns0:gs>
            <ns0:gs pos="35000">
              <ns0:schemeClr val="phClr">
                <ns0:tint val="37000"/>
                <ns0:satMod val="300000"/>
              </ns0:schemeClr>
            </ns0:gs>
            <ns0:gs pos="100000">
              <ns0:schemeClr val="phClr">
                <ns0:tint val="15000"/>
                <ns0:satMod val="350000"/>
              </ns0:schemeClr>
            </ns0:gs>
          </ns0:gsLst>
          <ns0:lin ang="16200000" scaled="1"/>
        </ns0:gradFill>
        <ns0:gradFill rotWithShape="1">
          <ns0:gsLst>
            <ns0:gs pos="0">
              <ns0:schemeClr val="phClr">
                <ns0:tint val="100000"/>
                <ns0:shade val="100000"/>
                <ns0:satMod val="130000"/>
              </ns0:schemeClr>
            </ns0:gs>
            <ns0:gs pos="100000">
              <ns0:schemeClr val="phClr">
                <ns0:tint val="50000"/>
                <ns0:shade val="100000"/>
                <ns0:satMod val="350000"/>
              </ns0:schemeClr>
            </ns0:gs>
          </ns0:gsLst>
          <ns0:lin ang="16200000" scaled="0"/>
        </ns0:gradFill>
      </ns0:fillStyleLst>
      <ns0:lnStyleLst>
        <ns0:ln w="9525" cap="flat" cmpd="sng" algn="ctr">
          <ns0:solidFill>
            <ns0:schemeClr val="phClr">
              <ns0:shade val="95000"/>
              <ns0:satMod val="105000"/>
            </ns0:schemeClr>
          </ns0:solidFill>
          <ns0:prstDash val="solid"/>
        </ns0:ln>
        <ns0:ln w="25400" cap="flat" cmpd="sng" algn="ctr">
          <ns0:solidFill>
            <ns0:schemeClr val="phClr"/>
          </ns0:solidFill>
          <ns0:prstDash val="solid"/>
        </ns0:ln>
        <ns0:ln w="38100" cap="flat" cmpd="sng" algn="ctr">
          <ns0:solidFill>
            <ns0:schemeClr val="phClr"/>
          </ns0:solidFill>
          <ns0:prstDash val="solid"/>
        </ns0:ln>
      </ns0:lnStyleLst>
      <ns0:effectStyleLst>
        <ns0:effectStyle>
          <ns0:effectLst>
            <ns0:outerShdw blurRad="40000" dist="20000" dir="5400000" rotWithShape="0">
              <ns0:srgbClr val="000000">
                <ns0:alpha val="38000"/>
              </ns0:srgbClr>
            </ns0:outerShdw>
          </ns0:effectLst>
        </ns0:effectStyle>
        <ns0:effectStyle>
          <ns0:effectLst>
            <ns0:outerShdw blurRad="40000" dist="23000" dir="5400000" rotWithShape="0">
              <ns0:srgbClr val="000000">
                <ns0:alpha val="35000"/>
              </ns0:srgbClr>
            </ns0:outerShdw>
          </ns0:effectLst>
        </ns0:effectStyle>
        <ns0:effectStyle>
          <ns0:effectLst>
            <ns0:outerShdw blurRad="40000" dist="23000" dir="5400000" rotWithShape="0">
              <ns0:srgbClr val="000000">
                <ns0:alpha val="35000"/>
              </ns0:srgbClr>
            </ns0:outerShdw>
          </ns0:effectLst>
          <ns0:scene3d>
            <ns0:camera prst="orthographicFront">
              <ns0:rot lat="0" lon="0" rev="0"/>
            </ns0:camera>
            <ns0:lightRig rig="threePt" dir="t">
              <ns0:rot lat="0" lon="0" rev="1200000"/>
            </ns0:lightRig>
          </ns0:scene3d>
          <ns0:sp3d>
            <ns0:bevelT w="63500" h="25400"/>
          </ns0:sp3d>
        </ns0:effectStyle>
      </ns0:effectStyleLst>
      <ns0:bgFillStyleLst>
        <ns0:solidFill>
          <ns0:schemeClr val="phClr"/>
        </ns0:solidFill>
        <ns0:gradFill rotWithShape="1">
          <ns0:gsLst>
            <ns0:gs pos="0">
              <ns0:schemeClr val="phClr">
                <ns0:tint val="40000"/>
                <ns0:satMod val="350000"/>
              </ns0:schemeClr>
            </ns0:gs>
            <ns0:gs pos="40000">
              <ns0:schemeClr val="phClr">
                <ns0:tint val="45000"/>
                <ns0:shade val="99000"/>
                <ns0:satMod val="350000"/>
              </ns0:schemeClr>
            </ns0:gs>
            <ns0:gs pos="100000">
              <ns0:schemeClr val="phClr">
                <ns0:shade val="20000"/>
                <ns0:satMod val="255000"/>
              </ns0:schemeClr>
            </ns0:gs>
          </ns0:gsLst>
          <ns0:path path="circle">
            <ns0:fillToRect l="50000" t="-80000" r="50000" b="180000"/>
          </ns0:path>
        </ns0:gradFill>
        <ns0:gradFill rotWithShape="1">
          <ns0:gsLst>
            <ns0:gs pos="0">
              <ns0:schemeClr val="phClr">
                <ns0:tint val="80000"/>
                <ns0:satMod val="300000"/>
              </ns0:schemeClr>
            </ns0:gs>
            <ns0:gs pos="100000">
              <ns0:schemeClr val="phClr">
                <ns0:shade val="30000"/>
                <ns0:satMod val="200000"/>
              </ns0:schemeClr>
            </ns0:gs>
          </ns0:gsLst>
          <ns0:path path="circle">
            <ns0:fillToRect l="50000" t="50000" r="50000" b="50000"/>
          </ns0:path>
        </ns0:gradFill>
      </ns0:bgFillStyleLst>
    </ns0:fmtScheme>
  </ns0:themeElements>
  <ns0:objectDefaults>
    <ns0:spDef>
      <ns0:spPr/>
      <ns0:bodyPr/>
      <ns0:lstStyle/>
      <ns0:style>
        <ns0:lnRef idx="1">
          <ns0:schemeClr val="accent1"/>
        </ns0:lnRef>
        <ns0:fillRef idx="3">
          <ns0:schemeClr val="accent1"/>
        </ns0:fillRef>
        <ns0:effectRef idx="2">
          <ns0:schemeClr val="accent1"/>
        </ns0:effectRef>
        <ns0:fontRef idx="minor">
          <ns0:schemeClr val="lt1"/>
        </ns0:fontRef>
      </ns0:style>
    </ns0:spDef>
    <ns0:lnDef>
      <ns0:spPr/>
      <ns0:bodyPr/>
      <ns0:lstStyle/>
      <ns0:style>
        <ns0:lnRef idx="2">
          <ns0:schemeClr val="accent1"/>
        </ns0:lnRef>
        <ns0:fillRef idx="0">
          <ns0:schemeClr val="accent1"/>
        </ns0:fillRef>
        <ns0:effectRef idx="1">
          <ns0:schemeClr val="accent1"/>
        </ns0:effectRef>
        <ns0:fontRef idx="minor">
          <ns0:schemeClr val="tx1"/>
        </ns0:fontRef>
      </ns0:style>
    </ns0:lnDef>
  </ns0:objectDefaults>
  <ns0:extraClrSchemeLst/>
</ns0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— ИП Левыкин А.Д.</dc:title>
  <dc:subject>Портфолио</dc:subject>
  <dc:creator>ИП Левыкин А.Д.</dc:creator>
  <cp:keywords>АР, КР, ОВ, ВК, КМ, ППР, ВОР, ВОМ, сметы</cp:keywords>
  <dc:description>generated using python-pptx</dc:description>
  <cp:lastModifiedBy>Codex</cp:lastModifiedBy>
  <cp:revision>1</cp:revision>
  <dcterms:created xsi:type="dcterms:W3CDTF">2013-01-27T09:14:16Z</dcterms:created>
  <dcterms:modified xsi:type="dcterms:W3CDTF">2013-01-27T09:15:58Z</dcterms:modified>
  <cp:category/>
</cp:coreProperties>
</file>